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9" r:id="rId1"/>
  </p:sldMasterIdLst>
  <p:notesMasterIdLst>
    <p:notesMasterId r:id="rId19"/>
  </p:notesMasterIdLst>
  <p:handoutMasterIdLst>
    <p:handoutMasterId r:id="rId20"/>
  </p:handoutMasterIdLst>
  <p:sldIdLst>
    <p:sldId id="508" r:id="rId2"/>
    <p:sldId id="535" r:id="rId3"/>
    <p:sldId id="510" r:id="rId4"/>
    <p:sldId id="511" r:id="rId5"/>
    <p:sldId id="512" r:id="rId6"/>
    <p:sldId id="522" r:id="rId7"/>
    <p:sldId id="514" r:id="rId8"/>
    <p:sldId id="533" r:id="rId9"/>
    <p:sldId id="537" r:id="rId10"/>
    <p:sldId id="532" r:id="rId11"/>
    <p:sldId id="536" r:id="rId12"/>
    <p:sldId id="526" r:id="rId13"/>
    <p:sldId id="527" r:id="rId14"/>
    <p:sldId id="528" r:id="rId15"/>
    <p:sldId id="529" r:id="rId16"/>
    <p:sldId id="534" r:id="rId17"/>
    <p:sldId id="523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ift of Programs" id="{115C40F8-3FF5-C545-8B7F-834A28C4E4E8}">
          <p14:sldIdLst>
            <p14:sldId id="508"/>
            <p14:sldId id="535"/>
            <p14:sldId id="510"/>
            <p14:sldId id="511"/>
            <p14:sldId id="512"/>
            <p14:sldId id="522"/>
            <p14:sldId id="514"/>
            <p14:sldId id="533"/>
            <p14:sldId id="537"/>
            <p14:sldId id="532"/>
            <p14:sldId id="536"/>
            <p14:sldId id="526"/>
            <p14:sldId id="527"/>
            <p14:sldId id="528"/>
            <p14:sldId id="529"/>
            <p14:sldId id="534"/>
            <p14:sldId id="5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13">
          <p15:clr>
            <a:srgbClr val="A4A3A4"/>
          </p15:clr>
        </p15:guide>
        <p15:guide id="2" pos="93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s, Lesley" initials="WL" lastIdx="1" clrIdx="0">
    <p:extLst/>
  </p:cmAuthor>
  <p:cmAuthor id="2" name="Active" initials="" lastIdx="2" clrIdx="1"/>
  <p:cmAuthor id="3" name="Autumn Bitticks" initials="AB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456"/>
    <a:srgbClr val="E99722"/>
    <a:srgbClr val="003300"/>
    <a:srgbClr val="FBAD18"/>
    <a:srgbClr val="336699"/>
    <a:srgbClr val="CC3399"/>
    <a:srgbClr val="CC00FF"/>
    <a:srgbClr val="CC0099"/>
    <a:srgbClr val="BC92BA"/>
    <a:srgbClr val="C18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4" autoAdjust="0"/>
    <p:restoredTop sz="75102" autoAdjust="0"/>
  </p:normalViewPr>
  <p:slideViewPr>
    <p:cSldViewPr snapToGrid="0" snapToObjects="1" showGuides="1">
      <p:cViewPr varScale="1">
        <p:scale>
          <a:sx n="126" d="100"/>
          <a:sy n="126" d="100"/>
        </p:scale>
        <p:origin x="2016" y="184"/>
      </p:cViewPr>
      <p:guideLst>
        <p:guide orient="horz" pos="1113"/>
        <p:guide pos="933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14" d="100"/>
        <a:sy n="114" d="100"/>
      </p:scale>
      <p:origin x="0" y="0"/>
    </p:cViewPr>
  </p:notesTextViewPr>
  <p:notesViewPr>
    <p:cSldViewPr snapToGrid="0" snapToObject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9B94-AE75-4145-8AC9-EE7389E2CAC0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166BB-667D-45DA-A598-1037272B0E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43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BDA74-296A-434F-BA2A-AE3815BE7B0D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003D1-604F-45E8-9D24-1D0DF98DCC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2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everyone! Welcome to today’s session – part 4 of our 5 part series. Hi everyone! Welcome to today’s session – part 4 of our 5 part series.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we’re going to talk about why email is so important to the experience, and pump up the volume on your email skills and strategies.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we get started, I want to get a few housekeeping items out of the way:</a:t>
            </a:r>
            <a:endParaRPr lang="en-US" dirty="0">
              <a:effectLst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webinar, you’ll view the main content in the slides area.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resize the slides window and any of the widgets within the console, so please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ahead and take a moment to adjust the console if needed.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the webinar, you can interact live through the Question and Answer widget. There will be a few minutes at the end of the webinar to answer the questions that you submit.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there is a resource list to the left of the slide area. From there, you can download a lot of the resources we’re covering in the presentation today.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these widgets can be accessed without taking you away from or interrupting the webinar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993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addition to being one of the loveliest human beings I have ever met, Gina has schooled me in email best practices! She is my email guru.  I thought I knew a thing or two about writing good email copy. That was until I had Gina edit one of my first drafts.  When I got it back, it looked like a teacher with a red-pen had been through it, but in the best way possible! All of her comments and changes were so on-point. And to this day, I continue to channel the mantra ‘What would Gina do?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today, we’re talking about email, because in the experience that your customers have with you, this is probably your CHIEF source of communication – and will continue to be even after they have left your program.  Their EXPERIENCE will be shaped in large part by your communication, so it’s important to get that right!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1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addition to being one of the loveliest human beings I have ever met, Gina has schooled me in email best practices! She is my email guru.  I thought I knew a thing or two about writing good email copy. That was until I had Gina edit one of my first drafts.  When I got it back, it looked like a teacher with a red-pen had been through it, but in the best way possible! All of her comments and changes were so on-point. And to this day, I continue to channel the mantra ‘What would Gina do?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today, we’re talking about email, because in the experience that your customers have with you, this is probably your CHIEF source of communication – and will continue to be even after they have left your program.  Their EXPERIENCE will be shaped in large part by your communication, so it’s important to get that right!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0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21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sz="1200" dirty="0"/>
              <a:t>Benefits</a:t>
            </a:r>
          </a:p>
          <a:p>
            <a:pPr lvl="1"/>
            <a:r>
              <a:rPr lang="en-GB" sz="1200" dirty="0"/>
              <a:t>Implement email marketing with easy-to-use, built-in templates that include your branding</a:t>
            </a:r>
          </a:p>
          <a:p>
            <a:pPr lvl="1"/>
            <a:r>
              <a:rPr lang="en-GB" sz="1200" dirty="0"/>
              <a:t>Drive registrations and loyalty with dynamic recipient lists</a:t>
            </a:r>
          </a:p>
          <a:p>
            <a:pPr lvl="1"/>
            <a:r>
              <a:rPr lang="en-GB" sz="1200" dirty="0"/>
              <a:t>Easily see open, sent and number of registrations from our email report</a:t>
            </a:r>
          </a:p>
          <a:p>
            <a:pPr lvl="1"/>
            <a:r>
              <a:rPr lang="en-GB" sz="1200" dirty="0"/>
              <a:t>Get customized marketing assistance specific to your industry, focused on digital marketing and optimization recommendations</a:t>
            </a:r>
          </a:p>
          <a:p>
            <a:r>
              <a:rPr lang="en-US" dirty="0"/>
              <a:t>60% body language,</a:t>
            </a:r>
            <a:r>
              <a:rPr lang="en-US" baseline="0" dirty="0"/>
              <a:t> 30% tone level of empathy, 10% what you are saying= 100% in person</a:t>
            </a:r>
          </a:p>
          <a:p>
            <a:r>
              <a:rPr lang="en-US" baseline="0" dirty="0"/>
              <a:t>40% communication= </a:t>
            </a:r>
            <a:r>
              <a:rPr lang="en-US" baseline="0" dirty="0" err="1"/>
              <a:t>overal</a:t>
            </a:r>
            <a:r>
              <a:rPr lang="en-US" baseline="0" dirty="0"/>
              <a:t> tone-&gt; purpose and </a:t>
            </a:r>
            <a:r>
              <a:rPr lang="en-US" baseline="0" dirty="0" err="1"/>
              <a:t>int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/>
              <a:t>Implement email marketing with easy-to-use built-in templates that include your branding</a:t>
            </a:r>
          </a:p>
          <a:p>
            <a:r>
              <a:rPr lang="en-US" dirty="0"/>
              <a:t>Easily see open, sent and number of registrations from the email report</a:t>
            </a:r>
          </a:p>
          <a:p>
            <a:r>
              <a:rPr lang="en-US" baseline="0" dirty="0"/>
              <a:t>Ent</a:t>
            </a:r>
          </a:p>
          <a:p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TIP: Create a dynamic recipient list in Camp &amp; Class Manager to see which participants have yet to register for the same session in 2017. You can send a reminder to parents letting them know that this would be a great gift that grandparents, family and friends can give to the child.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598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sz="1200" dirty="0"/>
              <a:t>Benefits</a:t>
            </a:r>
          </a:p>
          <a:p>
            <a:pPr lvl="1"/>
            <a:r>
              <a:rPr lang="en-GB" sz="1200" dirty="0"/>
              <a:t>Implement email marketing with easy-to-use, built-in templates that include your branding</a:t>
            </a:r>
          </a:p>
          <a:p>
            <a:pPr lvl="1"/>
            <a:r>
              <a:rPr lang="en-GB" sz="1200" dirty="0"/>
              <a:t>Drive registrations and loyalty with dynamic recipient lists</a:t>
            </a:r>
          </a:p>
          <a:p>
            <a:pPr lvl="1"/>
            <a:r>
              <a:rPr lang="en-GB" sz="1200" dirty="0"/>
              <a:t>Easily see open, sent and number of registrations from our email report</a:t>
            </a:r>
          </a:p>
          <a:p>
            <a:pPr lvl="1"/>
            <a:r>
              <a:rPr lang="en-GB" sz="1200" dirty="0"/>
              <a:t>Get customized marketing assistance specific to your industry, focused on digital marketing and optimization recommendations</a:t>
            </a:r>
          </a:p>
          <a:p>
            <a:r>
              <a:rPr lang="en-US" dirty="0"/>
              <a:t>60% body language,</a:t>
            </a:r>
            <a:r>
              <a:rPr lang="en-US" baseline="0" dirty="0"/>
              <a:t> 30% tone level of empathy, 10% what you are saying= 100% in person</a:t>
            </a:r>
          </a:p>
          <a:p>
            <a:r>
              <a:rPr lang="en-US" baseline="0" dirty="0"/>
              <a:t>40% communication= </a:t>
            </a:r>
            <a:r>
              <a:rPr lang="en-US" baseline="0" dirty="0" err="1"/>
              <a:t>overal</a:t>
            </a:r>
            <a:r>
              <a:rPr lang="en-US" baseline="0" dirty="0"/>
              <a:t> tone-&gt; purpose and </a:t>
            </a:r>
            <a:r>
              <a:rPr lang="en-US" baseline="0" dirty="0" err="1"/>
              <a:t>int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/>
              <a:t>Implement email marketing with easy-to-use built-in templates that include your branding</a:t>
            </a:r>
          </a:p>
          <a:p>
            <a:r>
              <a:rPr lang="en-US" dirty="0"/>
              <a:t>Easily see open, sent and number of registrations from the email report</a:t>
            </a:r>
          </a:p>
          <a:p>
            <a:r>
              <a:rPr lang="en-US" baseline="0" dirty="0" err="1"/>
              <a:t>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46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sz="1200" dirty="0"/>
              <a:t>Benefits</a:t>
            </a:r>
          </a:p>
          <a:p>
            <a:pPr lvl="1"/>
            <a:r>
              <a:rPr lang="en-GB" sz="1200" dirty="0"/>
              <a:t>Implement email marketing with easy-to-use, built-in templates that include your branding</a:t>
            </a:r>
          </a:p>
          <a:p>
            <a:pPr lvl="1"/>
            <a:r>
              <a:rPr lang="en-GB" sz="1200" dirty="0"/>
              <a:t>Drive registrations and loyalty with dynamic recipient lists</a:t>
            </a:r>
          </a:p>
          <a:p>
            <a:pPr lvl="1"/>
            <a:r>
              <a:rPr lang="en-GB" sz="1200" dirty="0"/>
              <a:t>Easily see open, sent and number of registrations from our email report</a:t>
            </a:r>
          </a:p>
          <a:p>
            <a:pPr lvl="1"/>
            <a:r>
              <a:rPr lang="en-GB" sz="1200" dirty="0"/>
              <a:t>Get customized marketing assistance specific to your industry, focused on digital marketing and optimization recommendations</a:t>
            </a:r>
          </a:p>
          <a:p>
            <a:r>
              <a:rPr lang="en-US" dirty="0"/>
              <a:t>60% body language,</a:t>
            </a:r>
            <a:r>
              <a:rPr lang="en-US" baseline="0" dirty="0"/>
              <a:t> 30% tone level of empathy, 10% what you are saying= 100% in person</a:t>
            </a:r>
          </a:p>
          <a:p>
            <a:r>
              <a:rPr lang="en-US" baseline="0" dirty="0"/>
              <a:t>40% communication= </a:t>
            </a:r>
            <a:r>
              <a:rPr lang="en-US" baseline="0" dirty="0" err="1"/>
              <a:t>overal</a:t>
            </a:r>
            <a:r>
              <a:rPr lang="en-US" baseline="0" dirty="0"/>
              <a:t> tone-&gt; purpose and </a:t>
            </a:r>
            <a:r>
              <a:rPr lang="en-US" baseline="0" dirty="0" err="1"/>
              <a:t>int</a:t>
            </a:r>
            <a:endParaRPr lang="en-US" baseline="0" dirty="0"/>
          </a:p>
          <a:p>
            <a:endParaRPr lang="en-US" baseline="0" dirty="0"/>
          </a:p>
          <a:p>
            <a:r>
              <a:rPr lang="en-US" dirty="0"/>
              <a:t>Implement email marketing with easy-to-use built-in templates that include your branding</a:t>
            </a:r>
          </a:p>
          <a:p>
            <a:r>
              <a:rPr lang="en-US" dirty="0"/>
              <a:t>Easily see open, sent and number of registrations from the email report</a:t>
            </a:r>
          </a:p>
          <a:p>
            <a:r>
              <a:rPr lang="en-US" baseline="0" dirty="0" err="1"/>
              <a:t>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80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>
                <a:latin typeface="Proxima Nova Rg" pitchFamily="50" charset="0"/>
              </a:rPr>
              <a:t>AE</a:t>
            </a:r>
            <a:r>
              <a:rPr lang="en-US" sz="1200" baseline="0" dirty="0">
                <a:latin typeface="Proxima Nova Rg" pitchFamily="50" charset="0"/>
              </a:rPr>
              <a:t> Contact info</a:t>
            </a:r>
            <a:endParaRPr lang="en-US" sz="1200" dirty="0">
              <a:latin typeface="Proxima Nova Rg" pitchFamily="50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5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everyone! Welcome to today’s session – part 4 of our 5 part series. Hi everyone! Welcome to today’s session – part 4 of our 5 part series.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we’re going to talk about why email is so important to the experience, and pump up the volume on your email skills and strategies.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we get started, I want to get a few housekeeping items out of the way:</a:t>
            </a:r>
            <a:endParaRPr lang="en-US" dirty="0">
              <a:effectLst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webinar, you’ll view the main content in the slides area.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resize the slides window and any of the widgets within the console, so please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ahead and take a moment to adjust the console if needed.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the webinar, you can interact live through the Question and Answer widget. There will be a few minutes at the end of the webinar to answer the questions that you submit.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there is a resource list to the left of the slide area. From there, you can download a lot of the resources we’re covering in the presentation today.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these widgets can be accessed without taking you away from or interrupting the 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5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addition to being one of the loveliest human beings I have ever met, Gina has schooled me in email best practices! She is my email guru.  I thought I knew a thing or two about writing good email copy. That was until I had Gina edit one of my first drafts.  When I got it back, it looked like a teacher with a red-pen had been through it, but in the best way possible! All of her comments and changes were so on-point. And to this day, I continue to channel the mantra ‘What would Gina do?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today, we’re talking about email, because in the experience that your customers have with you, this is probably your CHIEF source of communication – and will continue to be even after they have left your program.  Their EXPERIENCE will be shaped in large part by your communication, so it’s important to get that right!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7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 of dividing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into certain classifications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Update, new information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Consumers expect (and respond to) a high degree of customization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Generalized information increases unsubscribes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People recognize and start to trust you more over time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7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addition to being one of the loveliest human beings I have ever met, Gina has schooled me in email best practices! She is my email guru.  I thought I knew a thing or two about writing good email copy. That was until I had Gina edit one of my first drafts.  When I got it back, it looked like a teacher with a red-pen had been through it, but in the best way possible! All of her comments and changes were so on-point. And to this day, I continue to channel the mantra ‘What would Gina do?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today, we’re talking about email, because in the experience that your customers have with you, this is probably your CHIEF source of communication – and will continue to be even after they have left your program.  Their EXPERIENCE will be shaped in large part by your communication, so it’s important to get that right!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2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 everyone! Welcome to today’s session – part 4 of our 5 part series. Hi everyone! Welcome to today’s session – part 4 of our 5 part series.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we’re going to talk about why email is so important to the experience, and pump up the volume on your email skills and strategies.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we get started, I want to get a few housekeeping items out of the way:</a:t>
            </a:r>
            <a:endParaRPr lang="en-US" dirty="0">
              <a:effectLst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this webinar, you’ll view the main content in the slides area.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resize the slides window and any of the widgets within the console, so please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ahead and take a moment to adjust the console if needed.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Throughout the webinar, you can interact live through the Question and Answer widget. There will be a few minutes at the end of the webinar to answer the questions that you submit.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there is a resource list to the left of the slide area. From there, you can download a lot of the resources we’re covering in the presentation today.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of these widgets can be accessed without taking you away from or interrupting the 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39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addition to being one of the loveliest human beings I have ever met, Gina has schooled me in email best practices! She is my email guru.  I thought I knew a thing or two about writing good email copy. That was until I had Gina edit one of my first drafts.  When I got it back, it looked like a teacher with a red-pen had been through it, but in the best way possible! All of her comments and changes were so on-point. And to this day, I continue to channel the mantra ‘What would Gina do?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today, we’re talking about email, because in the experience that your customers have with you, this is probably your CHIEF source of communication – and will continue to be even after they have left your program.  Their EXPERIENCE will be shaped in large part by your communication, so it’s important to get that right!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86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In addition to being one of the loveliest human beings I have ever met, Gina has schooled me in email best practices! She is my email guru.  I thought I knew a thing or two about writing good email copy. That was until I had Gina edit one of my first drafts.  When I got it back, it looked like a teacher with a red-pen had been through it, but in the best way possible! All of her comments and changes were so on-point. And to this day, I continue to channel the mantra ‘What would Gina do?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So today, we’re talking about email, because in the experience that your customers have with you, this is probably your CHIEF source of communication – and will continue to be even after they have left your program.  Their EXPERIENCE will be shaped in large part by your communication, so it’s important to get that right!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003D1-604F-45E8-9D24-1D0DF98DCC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0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252" y="3702454"/>
            <a:ext cx="5131673" cy="1188972"/>
          </a:xfrm>
        </p:spPr>
        <p:txBody>
          <a:bodyPr lIns="0" tIns="0" rIns="0" bIns="0" anchor="t" anchorCtr="0">
            <a:normAutofit/>
          </a:bodyPr>
          <a:lstStyle>
            <a:lvl1pPr algn="l">
              <a:spcBef>
                <a:spcPts val="0"/>
              </a:spcBef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3982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017"/>
            <a:ext cx="3573245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-4017"/>
            <a:ext cx="1601799" cy="3027097"/>
          </a:xfrm>
          <a:prstGeom prst="line">
            <a:avLst/>
          </a:prstGeom>
          <a:ln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17997" y="852906"/>
            <a:ext cx="1232154" cy="19427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339" y="-1"/>
            <a:ext cx="6523661" cy="5151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4"/>
          <p:cNvSpPr>
            <a:spLocks noGrp="1"/>
          </p:cNvSpPr>
          <p:nvPr>
            <p:ph sz="quarter" idx="15"/>
          </p:nvPr>
        </p:nvSpPr>
        <p:spPr>
          <a:xfrm>
            <a:off x="3669146" y="1033462"/>
            <a:ext cx="502227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207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67"/>
          <a:stretch/>
        </p:blipFill>
        <p:spPr>
          <a:xfrm>
            <a:off x="0" y="-13494"/>
            <a:ext cx="3292686" cy="5156993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0" y="-4017"/>
            <a:ext cx="1601799" cy="3027097"/>
          </a:xfrm>
          <a:prstGeom prst="line">
            <a:avLst/>
          </a:prstGeom>
          <a:ln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255392" y="912633"/>
            <a:ext cx="1169735" cy="236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545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5454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9" name="Content Placeholder 4"/>
          <p:cNvSpPr>
            <a:spLocks noGrp="1"/>
          </p:cNvSpPr>
          <p:nvPr>
            <p:ph sz="quarter" idx="15"/>
          </p:nvPr>
        </p:nvSpPr>
        <p:spPr>
          <a:xfrm>
            <a:off x="3669146" y="1033462"/>
            <a:ext cx="502227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197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4053" y="-13494"/>
            <a:ext cx="6865248" cy="5156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143" y="-13494"/>
            <a:ext cx="8355323" cy="516738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8099" y="-13495"/>
            <a:ext cx="9144000" cy="5167386"/>
          </a:xfrm>
          <a:prstGeom prst="rect">
            <a:avLst/>
          </a:prstGeom>
          <a:solidFill>
            <a:srgbClr val="26262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39" y="-13494"/>
            <a:ext cx="3446634" cy="5167385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545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5454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669146" y="1033462"/>
            <a:ext cx="502227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3324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516" b="-232"/>
          <a:stretch/>
        </p:blipFill>
        <p:spPr>
          <a:xfrm>
            <a:off x="1426821" y="0"/>
            <a:ext cx="7717179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13495"/>
            <a:ext cx="9144000" cy="5143500"/>
          </a:xfrm>
          <a:prstGeom prst="rect">
            <a:avLst/>
          </a:prstGeom>
          <a:solidFill>
            <a:srgbClr val="26262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121" y="-13494"/>
            <a:ext cx="3446634" cy="5156993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545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5454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669146" y="1033462"/>
            <a:ext cx="502227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32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5334" y="-13494"/>
            <a:ext cx="7070542" cy="515699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876" y="0"/>
            <a:ext cx="9144000" cy="5143500"/>
          </a:xfrm>
          <a:prstGeom prst="rect">
            <a:avLst/>
          </a:prstGeom>
          <a:solidFill>
            <a:srgbClr val="26262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121" y="-13494"/>
            <a:ext cx="3446634" cy="5156993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545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5454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669146" y="1033462"/>
            <a:ext cx="502227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2800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79"/>
          <a:stretch/>
        </p:blipFill>
        <p:spPr>
          <a:xfrm>
            <a:off x="1382878" y="-13495"/>
            <a:ext cx="7761121" cy="517278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-13496"/>
            <a:ext cx="9144000" cy="5156995"/>
          </a:xfrm>
          <a:prstGeom prst="rect">
            <a:avLst/>
          </a:prstGeom>
          <a:solidFill>
            <a:srgbClr val="26262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121" y="-13494"/>
            <a:ext cx="3446634" cy="5156993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545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5454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669146" y="1033462"/>
            <a:ext cx="502227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055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72" b="-232"/>
          <a:stretch/>
        </p:blipFill>
        <p:spPr>
          <a:xfrm flipH="1">
            <a:off x="1440330" y="-1"/>
            <a:ext cx="7717178" cy="51434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3508" y="-13495"/>
            <a:ext cx="9144000" cy="5143500"/>
          </a:xfrm>
          <a:prstGeom prst="rect">
            <a:avLst/>
          </a:prstGeom>
          <a:solidFill>
            <a:srgbClr val="26262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121" y="-13494"/>
            <a:ext cx="3446634" cy="5156993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545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5454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669146" y="1033462"/>
            <a:ext cx="502227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4156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49840" y="0"/>
            <a:ext cx="7717179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493"/>
            <a:ext cx="9144000" cy="5143500"/>
          </a:xfrm>
          <a:prstGeom prst="rect">
            <a:avLst/>
          </a:prstGeom>
          <a:solidFill>
            <a:srgbClr val="262626">
              <a:alpha val="7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121" y="-13494"/>
            <a:ext cx="3446634" cy="5156993"/>
          </a:xfrm>
          <a:prstGeom prst="rect">
            <a:avLst/>
          </a:prstGeom>
        </p:spPr>
      </p:pic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545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5454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7" name="Content Placeholder 4"/>
          <p:cNvSpPr>
            <a:spLocks noGrp="1"/>
          </p:cNvSpPr>
          <p:nvPr>
            <p:ph sz="quarter" idx="15"/>
          </p:nvPr>
        </p:nvSpPr>
        <p:spPr>
          <a:xfrm>
            <a:off x="3669146" y="1033462"/>
            <a:ext cx="502227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250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vert="horz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08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7" y="569993"/>
            <a:ext cx="153464" cy="1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2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0" y="-4017"/>
            <a:ext cx="1601799" cy="3027097"/>
          </a:xfrm>
          <a:prstGeom prst="line">
            <a:avLst/>
          </a:prstGeom>
          <a:ln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56240" y="653896"/>
            <a:ext cx="1169735" cy="20090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828" y="-4017"/>
            <a:ext cx="3261172" cy="5150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56240" y="805522"/>
            <a:ext cx="7046160" cy="729709"/>
          </a:xfrm>
          <a:solidFill>
            <a:srgbClr val="FFFFFF"/>
          </a:solidFill>
        </p:spPr>
        <p:txBody>
          <a:bodyPr lIns="0" tIns="91440" rIns="0" bIns="91440" anchor="ctr" anchorCtr="0">
            <a:normAutofit/>
          </a:bodyPr>
          <a:lstStyle>
            <a:lvl1pPr algn="l">
              <a:spcBef>
                <a:spcPts val="0"/>
              </a:spcBef>
              <a:defRPr sz="3400" b="1" cap="all">
                <a:solidFill>
                  <a:srgbClr val="5454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57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ternal_PPT_Template_Bkrnds.3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9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flipH="1">
            <a:off x="0" y="-4017"/>
            <a:ext cx="1601799" cy="3027097"/>
          </a:xfrm>
          <a:prstGeom prst="line">
            <a:avLst/>
          </a:prstGeom>
          <a:ln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561508" y="823065"/>
            <a:ext cx="1169735" cy="236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99138" y="966628"/>
            <a:ext cx="5177285" cy="606511"/>
          </a:xfrm>
        </p:spPr>
        <p:txBody>
          <a:bodyPr lIns="0" tIns="0" rIns="0" bIns="0" anchor="t" anchorCtr="0">
            <a:normAutofit/>
          </a:bodyPr>
          <a:lstStyle>
            <a:lvl1pPr algn="l">
              <a:spcBef>
                <a:spcPts val="0"/>
              </a:spcBef>
              <a:defRPr sz="3400" b="1" cap="all">
                <a:solidFill>
                  <a:srgbClr val="54545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99138" y="1696336"/>
            <a:ext cx="5177788" cy="2909002"/>
          </a:xfrm>
        </p:spPr>
        <p:txBody>
          <a:bodyPr>
            <a:normAutofit/>
          </a:bodyPr>
          <a:lstStyle>
            <a:lvl1pPr marL="227013" indent="-227013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rgbClr val="545456"/>
                </a:solidFill>
              </a:defRPr>
            </a:lvl1pPr>
            <a:lvl2pPr marL="682625" indent="-225425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400">
                <a:solidFill>
                  <a:srgbClr val="545456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400">
                <a:solidFill>
                  <a:srgbClr val="545456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400">
                <a:solidFill>
                  <a:srgbClr val="545456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400">
                <a:solidFill>
                  <a:srgbClr val="545456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8120"/>
            <a:ext cx="3431073" cy="5143500"/>
          </a:xfrm>
          <a:prstGeom prst="rect">
            <a:avLst/>
          </a:prstGeom>
          <a:solidFill>
            <a:srgbClr val="FBAD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0339" y="-1"/>
            <a:ext cx="6523661" cy="51516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0" y="-4017"/>
            <a:ext cx="1601799" cy="302709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208198" y="848861"/>
            <a:ext cx="1858346" cy="3558511"/>
          </a:xfrm>
          <a:prstGeom prst="rect">
            <a:avLst/>
          </a:prstGeom>
          <a:solidFill>
            <a:srgbClr val="FBAD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5454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200" y="2451100"/>
            <a:ext cx="342900" cy="228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394147"/>
            <a:ext cx="342900" cy="228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4"/>
          <p:cNvSpPr>
            <a:spLocks noGrp="1"/>
          </p:cNvSpPr>
          <p:nvPr>
            <p:ph sz="quarter" idx="15"/>
          </p:nvPr>
        </p:nvSpPr>
        <p:spPr>
          <a:xfrm>
            <a:off x="3669146" y="1033462"/>
            <a:ext cx="502227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956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H="1">
            <a:off x="0" y="-4017"/>
            <a:ext cx="1601799" cy="3027097"/>
          </a:xfrm>
          <a:prstGeom prst="line">
            <a:avLst/>
          </a:prstGeom>
          <a:ln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27474" y="881338"/>
            <a:ext cx="1298501" cy="2369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545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54545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4"/>
          <p:cNvSpPr>
            <a:spLocks noGrp="1"/>
          </p:cNvSpPr>
          <p:nvPr>
            <p:ph sz="quarter" idx="15"/>
          </p:nvPr>
        </p:nvSpPr>
        <p:spPr>
          <a:xfrm>
            <a:off x="3669146" y="1033462"/>
            <a:ext cx="502227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buFont typeface="Lucida Grande"/>
              <a:buChar char="+"/>
              <a:defRPr sz="1600">
                <a:solidFill>
                  <a:srgbClr val="5454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50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0" y="-4017"/>
            <a:ext cx="1601799" cy="3027097"/>
          </a:xfrm>
          <a:prstGeom prst="line">
            <a:avLst/>
          </a:prstGeom>
          <a:ln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356239" y="720231"/>
            <a:ext cx="1093911" cy="20754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541" y="0"/>
            <a:ext cx="3295459" cy="51435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56239" y="852905"/>
            <a:ext cx="8330561" cy="568605"/>
          </a:xfrm>
        </p:spPr>
        <p:txBody>
          <a:bodyPr lIns="0" tIns="0" rIns="0" bIns="0" anchor="t" anchorCtr="0">
            <a:normAutofit/>
          </a:bodyPr>
          <a:lstStyle>
            <a:lvl1pPr algn="l">
              <a:spcBef>
                <a:spcPts val="0"/>
              </a:spcBef>
              <a:defRPr sz="3400" b="1" cap="all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6240" y="1696336"/>
            <a:ext cx="3994210" cy="2909002"/>
          </a:xfrm>
        </p:spPr>
        <p:txBody>
          <a:bodyPr>
            <a:normAutofit/>
          </a:bodyPr>
          <a:lstStyle>
            <a:lvl1pPr marL="227013" indent="-227013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chemeClr val="bg1"/>
                </a:solidFill>
              </a:defRPr>
            </a:lvl1pPr>
            <a:lvl2pPr marL="682625" indent="-225425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129" y="1696336"/>
            <a:ext cx="4114671" cy="2909002"/>
          </a:xfrm>
        </p:spPr>
        <p:txBody>
          <a:bodyPr>
            <a:normAutofit/>
          </a:bodyPr>
          <a:lstStyle>
            <a:lvl1pPr marL="0" indent="0">
              <a:buClr>
                <a:srgbClr val="FBAD18"/>
              </a:buClr>
              <a:buFont typeface="Lucida Grande"/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0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541" y="0"/>
            <a:ext cx="3295459" cy="51435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207296" y="1033462"/>
            <a:ext cx="5484124" cy="3288619"/>
          </a:xfrm>
        </p:spPr>
        <p:txBody>
          <a:bodyPr>
            <a:normAutofit/>
          </a:bodyPr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0" y="-4017"/>
            <a:ext cx="1601799" cy="3027097"/>
          </a:xfrm>
          <a:prstGeom prst="line">
            <a:avLst/>
          </a:prstGeom>
          <a:ln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227474" y="881338"/>
            <a:ext cx="1298501" cy="2369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1" name="Title 13"/>
          <p:cNvSpPr>
            <a:spLocks noGrp="1"/>
          </p:cNvSpPr>
          <p:nvPr>
            <p:ph type="title"/>
          </p:nvPr>
        </p:nvSpPr>
        <p:spPr>
          <a:xfrm>
            <a:off x="356240" y="1194069"/>
            <a:ext cx="2382932" cy="1951676"/>
          </a:xfrm>
        </p:spPr>
        <p:txBody>
          <a:bodyPr lIns="0" anchor="t" anchorCtr="0">
            <a:normAutofit/>
          </a:bodyPr>
          <a:lstStyle>
            <a:lvl1pPr algn="l">
              <a:lnSpc>
                <a:spcPts val="3000"/>
              </a:lnSpc>
              <a:defRPr sz="2800" b="1" i="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5600" y="3145745"/>
            <a:ext cx="2382838" cy="1176337"/>
          </a:xfrm>
        </p:spPr>
        <p:txBody>
          <a:bodyPr lIns="0" tIns="18288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239" y="1032965"/>
            <a:ext cx="2264100" cy="0"/>
          </a:xfrm>
          <a:prstGeom prst="line">
            <a:avLst/>
          </a:prstGeom>
          <a:ln w="63500" cmpd="sng">
            <a:solidFill>
              <a:srgbClr val="FBAD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16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450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37371" y="1535232"/>
            <a:ext cx="7554049" cy="3316858"/>
          </a:xfrm>
        </p:spPr>
        <p:txBody>
          <a:bodyPr>
            <a:normAutofit/>
          </a:bodyPr>
          <a:lstStyle>
            <a:lvl1pPr marL="227013" indent="-227013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rgbClr val="545456"/>
                </a:solidFill>
              </a:defRPr>
            </a:lvl1pPr>
            <a:lvl2pPr marL="682625" indent="-225425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rgbClr val="545456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rgbClr val="545456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rgbClr val="545456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rgbClr val="5454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37371" y="274827"/>
            <a:ext cx="7549429" cy="645512"/>
          </a:xfrm>
          <a:noFill/>
        </p:spPr>
        <p:txBody>
          <a:bodyPr lIns="0" tIns="0" rIns="0" bIns="0" anchor="t" anchorCtr="0">
            <a:normAutofit/>
          </a:bodyPr>
          <a:lstStyle>
            <a:lvl1pPr algn="l">
              <a:spcBef>
                <a:spcPts val="0"/>
              </a:spcBef>
              <a:defRPr sz="3400" b="1" cap="all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184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V="1">
            <a:off x="0" y="1032964"/>
            <a:ext cx="9144000" cy="41105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9" y="394147"/>
            <a:ext cx="342900" cy="2286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37371" y="284303"/>
            <a:ext cx="7549429" cy="748662"/>
          </a:xfrm>
        </p:spPr>
        <p:txBody>
          <a:bodyPr lIns="0" tIns="0" rIns="0" bIns="0" anchor="t" anchorCtr="0">
            <a:normAutofit/>
          </a:bodyPr>
          <a:lstStyle>
            <a:lvl1pPr algn="l">
              <a:spcBef>
                <a:spcPts val="0"/>
              </a:spcBef>
              <a:defRPr sz="3400" b="1" cap="all">
                <a:solidFill>
                  <a:srgbClr val="54545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137371" y="1421511"/>
            <a:ext cx="7554049" cy="3316858"/>
          </a:xfrm>
        </p:spPr>
        <p:txBody>
          <a:bodyPr>
            <a:normAutofit/>
          </a:bodyPr>
          <a:lstStyle>
            <a:lvl1pPr marL="227013" indent="-227013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chemeClr val="bg1"/>
                </a:solidFill>
              </a:defRPr>
            </a:lvl1pPr>
            <a:lvl2pPr marL="682625" indent="-225425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chemeClr val="bg1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chemeClr val="bg1"/>
                </a:solidFill>
              </a:defRPr>
            </a:lvl3pPr>
            <a:lvl4pPr marL="16002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chemeClr val="bg1"/>
                </a:solidFill>
              </a:defRPr>
            </a:lvl4pPr>
            <a:lvl5pPr marL="2057400" indent="-228600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SzPct val="90000"/>
              <a:buFont typeface="Lucida Grande"/>
              <a:buChar char="+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04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75DEE-EA57-A743-97F0-7ECA61CB8A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2/21/19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558B-C6AF-4D41-A2FD-C2AD8E70CB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51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39" r:id="rId2"/>
    <p:sldLayoutId id="2147483871" r:id="rId3"/>
    <p:sldLayoutId id="2147483879" r:id="rId4"/>
    <p:sldLayoutId id="2147483880" r:id="rId5"/>
    <p:sldLayoutId id="2147483873" r:id="rId6"/>
    <p:sldLayoutId id="2147483666" r:id="rId7"/>
    <p:sldLayoutId id="2147483900" r:id="rId8"/>
    <p:sldLayoutId id="2147483901" r:id="rId9"/>
    <p:sldLayoutId id="2147483680" r:id="rId10"/>
    <p:sldLayoutId id="2147483670" r:id="rId11"/>
    <p:sldLayoutId id="2147484031" r:id="rId12"/>
    <p:sldLayoutId id="2147484130" r:id="rId13"/>
    <p:sldLayoutId id="2147484131" r:id="rId14"/>
    <p:sldLayoutId id="2147484132" r:id="rId15"/>
    <p:sldLayoutId id="2147484133" r:id="rId16"/>
    <p:sldLayoutId id="2147484137" r:id="rId17"/>
    <p:sldLayoutId id="2147484138" r:id="rId18"/>
    <p:sldLayoutId id="2147484139" r:id="rId19"/>
    <p:sldLayoutId id="2147484140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emf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144000" cy="5143500"/>
          </a:xfrm>
        </p:spPr>
      </p:pic>
      <p:sp>
        <p:nvSpPr>
          <p:cNvPr id="16" name="TextBox 15"/>
          <p:cNvSpPr txBox="1"/>
          <p:nvPr/>
        </p:nvSpPr>
        <p:spPr>
          <a:xfrm>
            <a:off x="559360" y="2062689"/>
            <a:ext cx="5236458" cy="128035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rPr>
              <a:t>THE GIFT OF EXPERIENCE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545456"/>
                </a:solidFill>
                <a:latin typeface="Arial"/>
                <a:cs typeface="Arial"/>
              </a:rPr>
              <a:t>Marketing Your Programs for the Holidays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60" y="566378"/>
            <a:ext cx="873926" cy="24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5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413" y="0"/>
            <a:ext cx="4610588" cy="5143500"/>
          </a:xfrm>
        </p:spPr>
      </p:pic>
      <p:sp>
        <p:nvSpPr>
          <p:cNvPr id="3" name="Rectangle 2"/>
          <p:cNvSpPr/>
          <p:nvPr/>
        </p:nvSpPr>
        <p:spPr>
          <a:xfrm>
            <a:off x="0" y="0"/>
            <a:ext cx="4533413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6" y="570339"/>
            <a:ext cx="153464" cy="102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10</a:t>
            </a:fld>
            <a:r>
              <a:rPr lang="en-US" sz="800" dirty="0">
                <a:solidFill>
                  <a:srgbClr val="545456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6940" y="226969"/>
            <a:ext cx="5350342" cy="6232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5000" dirty="0">
                <a:solidFill>
                  <a:srgbClr val="545456">
                    <a:alpha val="58000"/>
                  </a:srgbClr>
                </a:solidFill>
                <a:latin typeface="Arial Black"/>
                <a:cs typeface="Arial Black"/>
              </a:rPr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7" y="569993"/>
            <a:ext cx="153464" cy="1023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1783" y="1124710"/>
            <a:ext cx="4557059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CREATE YOUR GIFT</a:t>
            </a:r>
          </a:p>
        </p:txBody>
      </p:sp>
      <p:sp>
        <p:nvSpPr>
          <p:cNvPr id="12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Create Your Gift</a:t>
            </a:r>
          </a:p>
        </p:txBody>
      </p:sp>
      <p:sp>
        <p:nvSpPr>
          <p:cNvPr id="17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59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93422" y="1163506"/>
            <a:ext cx="5088400" cy="3877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CREATE YOUR GIFT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rgbClr val="545456"/>
                </a:solidFill>
                <a:latin typeface="Arial"/>
                <a:cs typeface="Arial"/>
              </a:rPr>
              <a:pPr algn="r"/>
              <a:t>11</a:t>
            </a:fld>
            <a:r>
              <a:rPr lang="en-US" sz="800" dirty="0">
                <a:solidFill>
                  <a:srgbClr val="545456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2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Create Your Gift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Registration and Gift Certificates</a:t>
            </a:r>
          </a:p>
        </p:txBody>
      </p:sp>
      <p:sp>
        <p:nvSpPr>
          <p:cNvPr id="16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3421" y="1653393"/>
            <a:ext cx="3523049" cy="22180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r>
              <a:rPr lang="en-US" sz="1200" b="1" dirty="0">
                <a:solidFill>
                  <a:srgbClr val="545456"/>
                </a:solidFill>
              </a:rPr>
              <a:t>OPTION 1: Get Registration Up &amp; Running!</a:t>
            </a:r>
          </a:p>
          <a:p>
            <a:pPr marL="288925" indent="-288925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545456"/>
                </a:solidFill>
              </a:rPr>
              <a:t>Open registration for your upcoming programs</a:t>
            </a:r>
          </a:p>
          <a:p>
            <a:pPr marL="288925" indent="-288925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545456"/>
                </a:solidFill>
              </a:rPr>
              <a:t>Offer limited or exclusive registration through the holidays</a:t>
            </a:r>
          </a:p>
          <a:p>
            <a:pPr marL="288925" indent="-288925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545456"/>
                </a:solidFill>
              </a:rPr>
              <a:t>Provide time-sensitive discounts or exclusive gear/merchandise</a:t>
            </a:r>
          </a:p>
          <a:p>
            <a:pPr marL="288925" indent="-288925"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0" indent="0">
              <a:buFont typeface="Arial"/>
              <a:buNone/>
            </a:pP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3421" y="3272089"/>
            <a:ext cx="3523049" cy="2218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 kern="1200">
                <a:solidFill>
                  <a:srgbClr val="545456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 kern="1200">
                <a:solidFill>
                  <a:srgbClr val="545456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 kern="1200">
                <a:solidFill>
                  <a:srgbClr val="545456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 kern="1200">
                <a:solidFill>
                  <a:srgbClr val="545456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FBAD18"/>
              </a:buClr>
              <a:buFont typeface="Lucida Grande"/>
              <a:buChar char="+"/>
              <a:defRPr sz="1600" kern="1200">
                <a:solidFill>
                  <a:srgbClr val="545456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200" b="1" dirty="0"/>
              <a:t>OPTION 2: Create a ‘Gift Certificate’ Option</a:t>
            </a:r>
          </a:p>
          <a:p>
            <a:pPr marL="288925" indent="-288925">
              <a:buClr>
                <a:srgbClr val="545456"/>
              </a:buClr>
              <a:buFont typeface="Arial"/>
              <a:buChar char="•"/>
            </a:pPr>
            <a:r>
              <a:rPr lang="en-US" sz="1200" dirty="0"/>
              <a:t>Perfect if your programs aren’t finalized!</a:t>
            </a:r>
          </a:p>
          <a:p>
            <a:pPr marL="288925" indent="-288925">
              <a:buClr>
                <a:srgbClr val="545456"/>
              </a:buClr>
              <a:buFont typeface="Arial"/>
              <a:buChar char="•"/>
            </a:pPr>
            <a:r>
              <a:rPr lang="en-US" sz="1200" dirty="0"/>
              <a:t>Great opportunity for grandparents, friends &amp; relatives</a:t>
            </a:r>
          </a:p>
          <a:p>
            <a:pPr marL="288925" indent="-288925">
              <a:buClr>
                <a:srgbClr val="545456"/>
              </a:buClr>
              <a:buFont typeface="Arial"/>
              <a:buChar char="•"/>
            </a:pPr>
            <a:r>
              <a:rPr lang="en-US" sz="1200" dirty="0"/>
              <a:t>Can also include a special offer, early registration access or ‘stocking stuffer’</a:t>
            </a:r>
          </a:p>
          <a:p>
            <a:pPr marL="288925" indent="-288925">
              <a:spcAft>
                <a:spcPts val="1200"/>
              </a:spcAft>
            </a:pPr>
            <a:endParaRPr lang="en-US" dirty="0"/>
          </a:p>
          <a:p>
            <a:pPr marL="0" indent="0">
              <a:buFont typeface="Lucida Grande"/>
              <a:buNone/>
            </a:pPr>
            <a:endParaRPr lang="en-US" sz="1400" dirty="0"/>
          </a:p>
        </p:txBody>
      </p:sp>
      <p:pic>
        <p:nvPicPr>
          <p:cNvPr id="11" name="Picture Placehold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413" y="0"/>
            <a:ext cx="461058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55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413" y="-1"/>
            <a:ext cx="4610587" cy="5143501"/>
          </a:xfrm>
        </p:spPr>
      </p:pic>
      <p:sp>
        <p:nvSpPr>
          <p:cNvPr id="19" name="Rectangle 18"/>
          <p:cNvSpPr/>
          <p:nvPr/>
        </p:nvSpPr>
        <p:spPr>
          <a:xfrm flipV="1">
            <a:off x="4516172" y="-84449"/>
            <a:ext cx="4689739" cy="5227949"/>
          </a:xfrm>
          <a:prstGeom prst="rect">
            <a:avLst/>
          </a:prstGeom>
          <a:solidFill>
            <a:schemeClr val="tx1">
              <a:lumMod val="85000"/>
              <a:lumOff val="15000"/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33413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6" y="570339"/>
            <a:ext cx="153464" cy="102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12</a:t>
            </a:fld>
            <a:r>
              <a:rPr lang="en-US" sz="800" dirty="0">
                <a:solidFill>
                  <a:srgbClr val="545456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6940" y="226969"/>
            <a:ext cx="5350342" cy="6232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5000" dirty="0">
                <a:solidFill>
                  <a:srgbClr val="545456">
                    <a:alpha val="58000"/>
                  </a:srgbClr>
                </a:solidFill>
                <a:latin typeface="Arial Black"/>
                <a:cs typeface="Arial Black"/>
              </a:rPr>
              <a:t>3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7" y="569993"/>
            <a:ext cx="153464" cy="1023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1783" y="1124710"/>
            <a:ext cx="4557059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ROLLOUT YOUR CONTENT</a:t>
            </a:r>
          </a:p>
        </p:txBody>
      </p:sp>
      <p:sp>
        <p:nvSpPr>
          <p:cNvPr id="12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Rollout Your Content</a:t>
            </a:r>
          </a:p>
        </p:txBody>
      </p:sp>
      <p:sp>
        <p:nvSpPr>
          <p:cNvPr id="17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297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ferralsoc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185" y="5103"/>
            <a:ext cx="6159880" cy="5143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3422" y="1163506"/>
            <a:ext cx="4557059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SOCIAL MEDIA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rgbClr val="545456"/>
                </a:solidFill>
                <a:latin typeface="Arial"/>
                <a:cs typeface="Arial"/>
              </a:rPr>
              <a:pPr algn="r"/>
              <a:t>13</a:t>
            </a:fld>
            <a:r>
              <a:rPr lang="en-US" sz="800" dirty="0">
                <a:solidFill>
                  <a:srgbClr val="545456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2" name="Shape 1193"/>
          <p:cNvSpPr/>
          <p:nvPr/>
        </p:nvSpPr>
        <p:spPr>
          <a:xfrm>
            <a:off x="693421" y="540928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Rollout Your Content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Social Media</a:t>
            </a:r>
          </a:p>
        </p:txBody>
      </p:sp>
      <p:sp>
        <p:nvSpPr>
          <p:cNvPr id="16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Content Placeholder 8"/>
          <p:cNvSpPr txBox="1">
            <a:spLocks/>
          </p:cNvSpPr>
          <p:nvPr/>
        </p:nvSpPr>
        <p:spPr>
          <a:xfrm>
            <a:off x="693421" y="1639567"/>
            <a:ext cx="3443150" cy="32886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100" b="1" dirty="0">
                <a:solidFill>
                  <a:srgbClr val="545456"/>
                </a:solidFill>
              </a:rPr>
              <a:t>SCHEDULE CONTENT POSTS</a:t>
            </a:r>
          </a:p>
          <a:p>
            <a:r>
              <a:rPr lang="en-US" sz="1100" dirty="0">
                <a:solidFill>
                  <a:srgbClr val="545456"/>
                </a:solidFill>
              </a:rPr>
              <a:t>Don’t come out of a hiatus with just promotions!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545456"/>
                </a:solidFill>
              </a:rPr>
              <a:t>Social is </a:t>
            </a:r>
            <a:r>
              <a:rPr lang="en-US" sz="1100" i="1" dirty="0">
                <a:solidFill>
                  <a:srgbClr val="545456"/>
                </a:solidFill>
              </a:rPr>
              <a:t>great </a:t>
            </a:r>
            <a:r>
              <a:rPr lang="en-US" sz="1100" dirty="0">
                <a:solidFill>
                  <a:srgbClr val="545456"/>
                </a:solidFill>
              </a:rPr>
              <a:t>for building buzz and anticipation – countdown to the holidays, use hashtags &amp; themes</a:t>
            </a:r>
          </a:p>
          <a:p>
            <a:pPr marL="0" indent="0">
              <a:buFont typeface="Arial"/>
              <a:buNone/>
            </a:pPr>
            <a:r>
              <a:rPr lang="en-US" sz="1100" b="1" dirty="0">
                <a:solidFill>
                  <a:srgbClr val="545456"/>
                </a:solidFill>
              </a:rPr>
              <a:t>LEVERAGE YOUR NETWORKS</a:t>
            </a:r>
          </a:p>
          <a:p>
            <a:r>
              <a:rPr lang="en-US" sz="1100" dirty="0">
                <a:solidFill>
                  <a:srgbClr val="545456"/>
                </a:solidFill>
              </a:rPr>
              <a:t>Use personal pages to share posts, content and promotions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545456"/>
                </a:solidFill>
              </a:rPr>
              <a:t>Try Closed Groups to communicate with your best customers/biggest fans</a:t>
            </a:r>
          </a:p>
          <a:p>
            <a:pPr marL="0" indent="0">
              <a:buFont typeface="Arial"/>
              <a:buNone/>
            </a:pPr>
            <a:r>
              <a:rPr lang="en-US" sz="1100" b="1" dirty="0">
                <a:solidFill>
                  <a:srgbClr val="545456"/>
                </a:solidFill>
              </a:rPr>
              <a:t>LOOK &amp; FEEL</a:t>
            </a:r>
          </a:p>
          <a:p>
            <a:r>
              <a:rPr lang="en-US" sz="1100" dirty="0">
                <a:solidFill>
                  <a:srgbClr val="545456"/>
                </a:solidFill>
              </a:rPr>
              <a:t>Now is a good time to update your cover photos, profile pictures and create seasonal images/memes</a:t>
            </a:r>
          </a:p>
        </p:txBody>
      </p:sp>
    </p:spTree>
    <p:extLst>
      <p:ext uri="{BB962C8B-B14F-4D97-AF65-F5344CB8AC3E}">
        <p14:creationId xmlns:p14="http://schemas.microsoft.com/office/powerpoint/2010/main" val="201462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9414" y="1105633"/>
            <a:ext cx="4557059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EMAIL MARKETING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7" y="569993"/>
            <a:ext cx="153464" cy="102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rgbClr val="545456"/>
                </a:solidFill>
                <a:latin typeface="Arial"/>
                <a:cs typeface="Arial"/>
              </a:rPr>
              <a:pPr algn="r"/>
              <a:t>14</a:t>
            </a:fld>
            <a:r>
              <a:rPr lang="en-US" sz="800" dirty="0">
                <a:solidFill>
                  <a:srgbClr val="545456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6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Rollout Your Content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Email Marketing</a:t>
            </a: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689413" y="1556504"/>
            <a:ext cx="4304617" cy="2403552"/>
          </a:xfrm>
          <a:prstGeom prst="rect">
            <a:avLst/>
          </a:prstGeom>
        </p:spPr>
        <p:txBody>
          <a:bodyPr numCol="2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100" b="1" dirty="0">
                <a:solidFill>
                  <a:srgbClr val="545456"/>
                </a:solidFill>
              </a:rPr>
              <a:t>STRIKE UP THE CONVERSATION NOW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100" dirty="0">
                <a:solidFill>
                  <a:srgbClr val="545456"/>
                </a:solidFill>
              </a:rPr>
              <a:t>Don’t come out of a hiatus with just promotions! Start with relevant content, a newsletter – or ‘Thank You’ timed with Thanksgiving</a:t>
            </a:r>
          </a:p>
          <a:p>
            <a:pPr marL="0" indent="0">
              <a:buNone/>
            </a:pPr>
            <a:r>
              <a:rPr lang="en-US" sz="1100" b="1" dirty="0">
                <a:solidFill>
                  <a:srgbClr val="545456"/>
                </a:solidFill>
              </a:rPr>
              <a:t>REMEMBER THE 5S RULES OF EMAIL</a:t>
            </a:r>
          </a:p>
          <a:p>
            <a:r>
              <a:rPr lang="en-US" sz="1100" dirty="0">
                <a:solidFill>
                  <a:srgbClr val="545456"/>
                </a:solidFill>
              </a:rPr>
              <a:t>Segmented, Short, Strong Subject, Singular CTA, Suited to Mobile</a:t>
            </a:r>
            <a:endParaRPr lang="en-US" sz="1100" b="1" dirty="0">
              <a:solidFill>
                <a:srgbClr val="545456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1100" b="1" dirty="0">
                <a:solidFill>
                  <a:srgbClr val="545456"/>
                </a:solidFill>
              </a:rPr>
              <a:t>TIMING MATTERS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545456"/>
                </a:solidFill>
              </a:rPr>
              <a:t>Schedule emails ahead of key shopping dates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545456"/>
                </a:solidFill>
              </a:rPr>
              <a:t>Send reminder emails the day before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545456"/>
                </a:solidFill>
              </a:rPr>
              <a:t>Emails sent in the morning mid-week generally receive higher open rates</a:t>
            </a:r>
          </a:p>
          <a:p>
            <a:pPr marL="0" indent="0">
              <a:buFont typeface="Arial"/>
              <a:buNone/>
            </a:pPr>
            <a:endParaRPr lang="en-US" sz="11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9377" y="-404774"/>
            <a:ext cx="7947660" cy="575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689413" y="3960056"/>
            <a:ext cx="2828862" cy="0"/>
          </a:xfrm>
          <a:prstGeom prst="line">
            <a:avLst/>
          </a:prstGeom>
          <a:ln w="12700" cmpd="sng">
            <a:solidFill>
              <a:srgbClr val="E997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9413" y="4064325"/>
            <a:ext cx="233246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545456"/>
                </a:solidFill>
                <a:latin typeface="Arial Black"/>
                <a:cs typeface="Arial Black"/>
              </a:rPr>
              <a:t>27</a:t>
            </a:r>
            <a:r>
              <a:rPr lang="en-US" sz="1400" dirty="0">
                <a:solidFill>
                  <a:srgbClr val="545456"/>
                </a:solidFill>
                <a:latin typeface="Arial Black"/>
                <a:cs typeface="Arial Black"/>
              </a:rPr>
              <a:t>%</a:t>
            </a:r>
          </a:p>
          <a:p>
            <a:r>
              <a:rPr lang="en-US" sz="1000" dirty="0">
                <a:solidFill>
                  <a:srgbClr val="545456"/>
                </a:solidFill>
                <a:latin typeface="Arial"/>
                <a:cs typeface="Arial"/>
              </a:rPr>
              <a:t>Of sales are driven through Black Friday email marketing</a:t>
            </a:r>
          </a:p>
        </p:txBody>
      </p:sp>
    </p:spTree>
    <p:extLst>
      <p:ext uri="{BB962C8B-B14F-4D97-AF65-F5344CB8AC3E}">
        <p14:creationId xmlns:p14="http://schemas.microsoft.com/office/powerpoint/2010/main" val="83361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9414" y="1105633"/>
            <a:ext cx="4557059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WEBSITE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7" y="569993"/>
            <a:ext cx="153464" cy="102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rgbClr val="545456"/>
                </a:solidFill>
                <a:latin typeface="Arial"/>
                <a:cs typeface="Arial"/>
              </a:rPr>
              <a:pPr algn="r"/>
              <a:t>15</a:t>
            </a:fld>
            <a:r>
              <a:rPr lang="en-US" sz="800" dirty="0">
                <a:solidFill>
                  <a:srgbClr val="545456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6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Rollout Your Content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Website</a:t>
            </a:r>
          </a:p>
        </p:txBody>
      </p:sp>
      <p:sp>
        <p:nvSpPr>
          <p:cNvPr id="19" name="Content Placeholder 8"/>
          <p:cNvSpPr txBox="1">
            <a:spLocks/>
          </p:cNvSpPr>
          <p:nvPr/>
        </p:nvSpPr>
        <p:spPr>
          <a:xfrm>
            <a:off x="689414" y="1568932"/>
            <a:ext cx="5511089" cy="3276190"/>
          </a:xfrm>
          <a:prstGeom prst="rect">
            <a:avLst/>
          </a:prstGeom>
        </p:spPr>
        <p:txBody>
          <a:bodyPr numCol="2" spcCol="18288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545456"/>
                </a:solidFill>
              </a:rPr>
              <a:t>UPDATE YOUR SITE CONTENT</a:t>
            </a: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545456"/>
                </a:solidFill>
              </a:rPr>
              <a:t>Add holiday promotions, video messages, announcements etc. to high traffic site areas</a:t>
            </a: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545456"/>
                </a:solidFill>
              </a:rPr>
              <a:t>Place registration buttons ‘above the fold’</a:t>
            </a: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545456"/>
                </a:solidFill>
              </a:rPr>
              <a:t>Change your website banner to a holiday theme</a:t>
            </a: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545456"/>
                </a:solidFill>
              </a:rPr>
              <a:t>Customize your registration form header &amp; footer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100" dirty="0">
                <a:solidFill>
                  <a:srgbClr val="545456"/>
                </a:solidFill>
              </a:rPr>
              <a:t>Post holiday messages or videos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545456"/>
                </a:solidFill>
              </a:rPr>
              <a:t>PROVIDE GIFT CERTIFICATES</a:t>
            </a: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545456"/>
                </a:solidFill>
              </a:rPr>
              <a:t>Attach printable Gift Certificates to confirmation emails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100" dirty="0">
              <a:solidFill>
                <a:srgbClr val="545456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100" dirty="0">
              <a:solidFill>
                <a:srgbClr val="545456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100" b="1" dirty="0">
                <a:solidFill>
                  <a:srgbClr val="545456"/>
                </a:solidFill>
              </a:rPr>
              <a:t>LOOK &amp; FEEL</a:t>
            </a: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545456"/>
                </a:solidFill>
              </a:rPr>
              <a:t>Say ‘no’ to Comic Sans: </a:t>
            </a:r>
            <a:r>
              <a:rPr lang="en-US" sz="1100" dirty="0" err="1">
                <a:solidFill>
                  <a:srgbClr val="545456"/>
                </a:solidFill>
              </a:rPr>
              <a:t>FontSquirrel</a:t>
            </a:r>
            <a:r>
              <a:rPr lang="en-US" sz="1100" dirty="0">
                <a:solidFill>
                  <a:srgbClr val="545456"/>
                </a:solidFill>
              </a:rPr>
              <a:t> (free!)</a:t>
            </a: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545456"/>
                </a:solidFill>
              </a:rPr>
              <a:t>Actually cool design templates: </a:t>
            </a:r>
            <a:r>
              <a:rPr lang="en-US" sz="1100" dirty="0" err="1">
                <a:solidFill>
                  <a:srgbClr val="545456"/>
                </a:solidFill>
              </a:rPr>
              <a:t>Canva.com</a:t>
            </a:r>
            <a:endParaRPr lang="en-US" sz="1100" dirty="0">
              <a:solidFill>
                <a:srgbClr val="545456"/>
              </a:solidFill>
            </a:endParaRPr>
          </a:p>
          <a:p>
            <a:pPr>
              <a:spcAft>
                <a:spcPts val="0"/>
              </a:spcAft>
            </a:pPr>
            <a:r>
              <a:rPr lang="en-US" sz="1100" dirty="0">
                <a:solidFill>
                  <a:srgbClr val="545456"/>
                </a:solidFill>
              </a:rPr>
              <a:t>Free Stock Photos (that aren’t terrible!): </a:t>
            </a:r>
            <a:r>
              <a:rPr lang="en-US" sz="1100" dirty="0" err="1">
                <a:solidFill>
                  <a:srgbClr val="545456"/>
                </a:solidFill>
              </a:rPr>
              <a:t>StockSnap.io</a:t>
            </a:r>
            <a:r>
              <a:rPr lang="en-US" sz="1100" dirty="0">
                <a:solidFill>
                  <a:srgbClr val="545456"/>
                </a:solidFill>
              </a:rPr>
              <a:t>, </a:t>
            </a:r>
            <a:r>
              <a:rPr lang="en-US" sz="1100" dirty="0" err="1">
                <a:solidFill>
                  <a:srgbClr val="545456"/>
                </a:solidFill>
              </a:rPr>
              <a:t>Unsplash</a:t>
            </a:r>
            <a:r>
              <a:rPr lang="en-US" sz="1100" dirty="0">
                <a:solidFill>
                  <a:srgbClr val="545456"/>
                </a:solidFill>
              </a:rPr>
              <a:t> or </a:t>
            </a:r>
            <a:r>
              <a:rPr lang="en-US" sz="1100" dirty="0" err="1">
                <a:solidFill>
                  <a:srgbClr val="545456"/>
                </a:solidFill>
              </a:rPr>
              <a:t>Pexels</a:t>
            </a:r>
            <a:endParaRPr lang="en-US" sz="1100" dirty="0">
              <a:solidFill>
                <a:srgbClr val="545456"/>
              </a:solidFill>
            </a:endParaRPr>
          </a:p>
          <a:p>
            <a:pPr marL="0" indent="0">
              <a:buFont typeface="Arial"/>
              <a:buNone/>
            </a:pPr>
            <a:endParaRPr lang="en-US" sz="1100" dirty="0">
              <a:solidFill>
                <a:srgbClr val="545456"/>
              </a:solidFill>
            </a:endParaRPr>
          </a:p>
        </p:txBody>
      </p:sp>
      <p:pic>
        <p:nvPicPr>
          <p:cNvPr id="15" name="Picture 14" descr="your_website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4632" y="77001"/>
            <a:ext cx="5176911" cy="50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2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89414" y="1105633"/>
            <a:ext cx="4557059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OUR GIFT TO YOU!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7" y="569993"/>
            <a:ext cx="153464" cy="1023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rgbClr val="545456"/>
                </a:solidFill>
                <a:latin typeface="Arial"/>
                <a:cs typeface="Arial"/>
              </a:rPr>
              <a:pPr algn="r"/>
              <a:t>16</a:t>
            </a:fld>
            <a:r>
              <a:rPr lang="en-US" sz="800" dirty="0">
                <a:solidFill>
                  <a:srgbClr val="545456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6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Rollout Your Content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Gift to You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666" y="1552825"/>
            <a:ext cx="2624732" cy="33974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490" y="379360"/>
            <a:ext cx="2609414" cy="3376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627401" y="1630232"/>
            <a:ext cx="5511089" cy="3064028"/>
          </a:xfrm>
          <a:prstGeom prst="rect">
            <a:avLst/>
          </a:prstGeom>
        </p:spPr>
        <p:txBody>
          <a:bodyPr numCol="2" spcCol="18288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100" dirty="0">
                <a:solidFill>
                  <a:srgbClr val="545456"/>
                </a:solidFill>
              </a:rPr>
              <a:t>Download your </a:t>
            </a:r>
            <a:r>
              <a:rPr lang="en-US" sz="1100" b="1" dirty="0">
                <a:solidFill>
                  <a:srgbClr val="545456"/>
                </a:solidFill>
              </a:rPr>
              <a:t>Holiday Email Templates Pack </a:t>
            </a:r>
            <a:r>
              <a:rPr lang="en-US" sz="1100" dirty="0">
                <a:solidFill>
                  <a:srgbClr val="545456"/>
                </a:solidFill>
              </a:rPr>
              <a:t>from the Resources section and get started on your holiday marketing right away!</a:t>
            </a:r>
          </a:p>
          <a:p>
            <a:r>
              <a:rPr lang="en-US" sz="1100" dirty="0">
                <a:solidFill>
                  <a:srgbClr val="545456"/>
                </a:solidFill>
              </a:rPr>
              <a:t>3 Holiday Banners and Footers to dress up your emails</a:t>
            </a:r>
          </a:p>
          <a:p>
            <a:r>
              <a:rPr lang="en-US" sz="1100" dirty="0">
                <a:solidFill>
                  <a:srgbClr val="545456"/>
                </a:solidFill>
              </a:rPr>
              <a:t>8 pre-written email templates </a:t>
            </a:r>
          </a:p>
        </p:txBody>
      </p:sp>
    </p:spTree>
    <p:extLst>
      <p:ext uri="{BB962C8B-B14F-4D97-AF65-F5344CB8AC3E}">
        <p14:creationId xmlns:p14="http://schemas.microsoft.com/office/powerpoint/2010/main" val="131998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" y="-142911"/>
            <a:ext cx="9144001" cy="52864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flipV="1">
            <a:off x="-2" y="-94989"/>
            <a:ext cx="9235441" cy="5227949"/>
          </a:xfrm>
          <a:prstGeom prst="rect">
            <a:avLst/>
          </a:prstGeom>
          <a:solidFill>
            <a:schemeClr val="tx1">
              <a:lumMod val="85000"/>
              <a:lumOff val="15000"/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892" y="1847670"/>
            <a:ext cx="2617122" cy="1342632"/>
          </a:xfrm>
          <a:prstGeom prst="rect">
            <a:avLst/>
          </a:prstGeom>
          <a:noFill/>
        </p:spPr>
        <p:txBody>
          <a:bodyPr wrap="square" lIns="0" tIns="0" rIns="0" bIns="0" numCol="1" spcCol="27432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to kick-off the holidays?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 to get started!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892" y="1075374"/>
            <a:ext cx="4557059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6" y="570339"/>
            <a:ext cx="153464" cy="102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r"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77DC642-BF19-6549-89E3-CC652EA273B2}" type="slidenum">
              <a:rPr lang="en-US"/>
              <a:pPr/>
              <a:t>17</a:t>
            </a:fld>
            <a:r>
              <a:rPr lang="en-US" dirty="0"/>
              <a:t>  </a:t>
            </a:r>
          </a:p>
        </p:txBody>
      </p:sp>
      <p:sp>
        <p:nvSpPr>
          <p:cNvPr id="21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Gift of Experience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Thank You</a:t>
            </a:r>
          </a:p>
        </p:txBody>
      </p:sp>
      <p:sp>
        <p:nvSpPr>
          <p:cNvPr id="22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0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2</a:t>
            </a:fld>
            <a:r>
              <a:rPr lang="en-US" sz="800" dirty="0">
                <a:solidFill>
                  <a:srgbClr val="545456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0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Gift of Experience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Marketing for the Holidays</a:t>
            </a:r>
          </a:p>
        </p:txBody>
      </p:sp>
      <p:sp>
        <p:nvSpPr>
          <p:cNvPr id="11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2" name="Picture 11" descr="178566374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78" y="3089690"/>
            <a:ext cx="2387226" cy="1828800"/>
          </a:xfrm>
          <a:prstGeom prst="rect">
            <a:avLst/>
          </a:prstGeom>
        </p:spPr>
      </p:pic>
      <p:pic>
        <p:nvPicPr>
          <p:cNvPr id="18" name="Picture 17" descr="453238849.jpg"/>
          <p:cNvPicPr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1" y="3089690"/>
            <a:ext cx="2392427" cy="1828800"/>
          </a:xfrm>
          <a:prstGeom prst="rect">
            <a:avLst/>
          </a:prstGeom>
        </p:spPr>
      </p:pic>
      <p:pic>
        <p:nvPicPr>
          <p:cNvPr id="19" name="Picture 18" descr="459038365.jpg"/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163" y="1055363"/>
            <a:ext cx="2387226" cy="1828800"/>
          </a:xfrm>
          <a:prstGeom prst="rect">
            <a:avLst/>
          </a:prstGeom>
        </p:spPr>
      </p:pic>
      <p:pic>
        <p:nvPicPr>
          <p:cNvPr id="20" name="Picture 19" descr="81748190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0980" y="1051560"/>
            <a:ext cx="2395478" cy="1828800"/>
          </a:xfrm>
          <a:prstGeom prst="rect">
            <a:avLst/>
          </a:prstGeom>
        </p:spPr>
      </p:pic>
      <p:pic>
        <p:nvPicPr>
          <p:cNvPr id="21" name="Picture 20" descr="147941137.jpg"/>
          <p:cNvPicPr>
            <a:picLocks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453" y="1051560"/>
            <a:ext cx="2389177" cy="18288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05163" y="2175290"/>
            <a:ext cx="2387226" cy="435381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SENTIMENTAL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80233" y="2191973"/>
            <a:ext cx="2396225" cy="435381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TRADITION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80404" y="2184809"/>
            <a:ext cx="2386584" cy="435381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TIME TO REFLECT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3422" y="4210989"/>
            <a:ext cx="2398967" cy="435381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GUILT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00419" y="4213493"/>
            <a:ext cx="2387226" cy="435381"/>
          </a:xfrm>
          <a:prstGeom prst="rect">
            <a:avLst/>
          </a:prstGeom>
          <a:solidFill>
            <a:schemeClr val="tx1">
              <a:lumMod val="75000"/>
              <a:lumOff val="25000"/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89134" y="3237419"/>
            <a:ext cx="3008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BUYER MOTIVATIONS</a:t>
            </a:r>
          </a:p>
        </p:txBody>
      </p:sp>
    </p:spTree>
    <p:extLst>
      <p:ext uri="{BB962C8B-B14F-4D97-AF65-F5344CB8AC3E}">
        <p14:creationId xmlns:p14="http://schemas.microsoft.com/office/powerpoint/2010/main" val="17534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23025"/>
          </a:xfrm>
        </p:spPr>
      </p:pic>
      <p:sp>
        <p:nvSpPr>
          <p:cNvPr id="18" name="Rectangle 17"/>
          <p:cNvSpPr/>
          <p:nvPr/>
        </p:nvSpPr>
        <p:spPr>
          <a:xfrm flipV="1">
            <a:off x="0" y="-1"/>
            <a:ext cx="9235441" cy="5723025"/>
          </a:xfrm>
          <a:prstGeom prst="rect">
            <a:avLst/>
          </a:prstGeom>
          <a:solidFill>
            <a:schemeClr val="tx1">
              <a:lumMod val="85000"/>
              <a:lumOff val="1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471" y="2025908"/>
            <a:ext cx="2271845" cy="3932248"/>
          </a:xfrm>
          <a:prstGeom prst="rect">
            <a:avLst/>
          </a:prstGeom>
          <a:noFill/>
        </p:spPr>
        <p:txBody>
          <a:bodyPr wrap="square" lIns="0" tIns="0" rIns="0" bIns="0" numCol="1" spcCol="274320" rtlCol="0" anchor="t" anchorCtr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The holiday shopping season kicks off earlier every year.</a:t>
            </a:r>
          </a:p>
          <a:p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chemeClr val="bg1"/>
              </a:solidFill>
              <a:latin typeface="Proxima Nova Regular"/>
              <a:cs typeface="Proxima Nova Regular"/>
            </a:endParaRPr>
          </a:p>
          <a:p>
            <a:endParaRPr lang="en-US" sz="1200" dirty="0">
              <a:solidFill>
                <a:schemeClr val="bg1"/>
              </a:solidFill>
              <a:latin typeface="Proxima Nova Regular"/>
              <a:cs typeface="Proxima Nova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471" y="1105633"/>
            <a:ext cx="4557059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HOLIDAY SHOPPING BY THE NUMBERS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79622" y="2718386"/>
            <a:ext cx="2016942" cy="13357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6000" dirty="0">
                <a:solidFill>
                  <a:schemeClr val="bg1"/>
                </a:solidFill>
                <a:latin typeface="Arial Black"/>
                <a:cs typeface="Arial Black"/>
              </a:rPr>
              <a:t>48</a:t>
            </a:r>
            <a:r>
              <a:rPr lang="en-US" sz="3000" dirty="0">
                <a:solidFill>
                  <a:schemeClr val="bg1"/>
                </a:solidFill>
                <a:latin typeface="Arial Black"/>
                <a:cs typeface="Arial Black"/>
              </a:rPr>
              <a:t>%</a:t>
            </a:r>
          </a:p>
          <a:p>
            <a:pPr algn="r">
              <a:lnSpc>
                <a:spcPct val="800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Of shoppers will have done the majority of their shopping before Cyber Monday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6" y="570339"/>
            <a:ext cx="153464" cy="102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3313" y="1141317"/>
            <a:ext cx="1873251" cy="1163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6000" dirty="0">
                <a:solidFill>
                  <a:schemeClr val="bg1"/>
                </a:solidFill>
                <a:latin typeface="Arial Black"/>
                <a:cs typeface="Arial Black"/>
              </a:rPr>
              <a:t>26</a:t>
            </a:r>
            <a:r>
              <a:rPr lang="en-US" sz="3000" dirty="0">
                <a:solidFill>
                  <a:schemeClr val="bg1"/>
                </a:solidFill>
                <a:latin typeface="Arial Black"/>
                <a:cs typeface="Arial Black"/>
              </a:rPr>
              <a:t>%</a:t>
            </a:r>
          </a:p>
          <a:p>
            <a:pPr algn="r">
              <a:lnSpc>
                <a:spcPct val="80000"/>
              </a:lnSpc>
            </a:pPr>
            <a:r>
              <a:rPr lang="en-US" sz="1400" dirty="0">
                <a:solidFill>
                  <a:schemeClr val="bg1"/>
                </a:solidFill>
                <a:latin typeface="Proxima Nova Regular"/>
                <a:cs typeface="Proxima Nova Regular"/>
              </a:rPr>
              <a:t>Of shoppers start holiday shopping before Halloween!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3</a:t>
            </a:fld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470" y="3691782"/>
            <a:ext cx="1576688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r>
              <a:rPr lang="en-US" sz="1400" dirty="0">
                <a:solidFill>
                  <a:srgbClr val="FFFFFF"/>
                </a:solidFill>
                <a:latin typeface="Arial Black"/>
                <a:cs typeface="Arial Black"/>
              </a:rPr>
              <a:t>X</a:t>
            </a:r>
          </a:p>
          <a:p>
            <a:r>
              <a:rPr lang="en-US" sz="1100" dirty="0">
                <a:solidFill>
                  <a:srgbClr val="FFFFFF"/>
                </a:solidFill>
                <a:latin typeface="Arial"/>
                <a:cs typeface="Arial"/>
              </a:rPr>
              <a:t>Parents are twice as likely to start early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88470" y="3570836"/>
            <a:ext cx="2828862" cy="0"/>
          </a:xfrm>
          <a:prstGeom prst="line">
            <a:avLst/>
          </a:prstGeom>
          <a:ln w="12700" cmpd="sng">
            <a:solidFill>
              <a:srgbClr val="E997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81414" y="3691782"/>
            <a:ext cx="138222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/>
                <a:cs typeface="Arial Black"/>
              </a:rPr>
              <a:t>$250</a:t>
            </a:r>
            <a:endParaRPr lang="en-US" sz="1400" dirty="0">
              <a:solidFill>
                <a:schemeClr val="bg1"/>
              </a:solidFill>
              <a:latin typeface="Arial Black"/>
              <a:cs typeface="Arial Black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/>
                <a:cs typeface="Arial"/>
              </a:rPr>
              <a:t>Parents spend on average $250 per child</a:t>
            </a:r>
          </a:p>
        </p:txBody>
      </p:sp>
    </p:spTree>
    <p:extLst>
      <p:ext uri="{BB962C8B-B14F-4D97-AF65-F5344CB8AC3E}">
        <p14:creationId xmlns:p14="http://schemas.microsoft.com/office/powerpoint/2010/main" val="8919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100" y="-767"/>
            <a:ext cx="9247188" cy="5206166"/>
          </a:xfrm>
        </p:spPr>
      </p:pic>
      <p:sp>
        <p:nvSpPr>
          <p:cNvPr id="6" name="TextBox 5"/>
          <p:cNvSpPr txBox="1"/>
          <p:nvPr/>
        </p:nvSpPr>
        <p:spPr>
          <a:xfrm>
            <a:off x="388471" y="2025908"/>
            <a:ext cx="2271845" cy="3932248"/>
          </a:xfrm>
          <a:prstGeom prst="rect">
            <a:avLst/>
          </a:prstGeom>
          <a:noFill/>
        </p:spPr>
        <p:txBody>
          <a:bodyPr wrap="square" lIns="0" tIns="0" rIns="0" bIns="0" numCol="1" spcCol="274320" rtlCol="0" anchor="t" anchorCtr="0">
            <a:noAutofit/>
          </a:bodyPr>
          <a:lstStyle/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Mobile search traffic eclipsed desktop during the holidays.</a:t>
            </a:r>
          </a:p>
          <a:p>
            <a:pPr marL="171450" indent="-171450">
              <a:spcAft>
                <a:spcPts val="600"/>
              </a:spcAft>
              <a:buFont typeface="Arial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Over 33% of sales in 2017 came from mobile (up 3% from 2015) </a:t>
            </a:r>
          </a:p>
          <a:p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1200" dirty="0">
              <a:solidFill>
                <a:schemeClr val="bg1"/>
              </a:solidFill>
              <a:latin typeface="Proxima Nova Regular"/>
              <a:cs typeface="Proxima Nova Regular"/>
            </a:endParaRPr>
          </a:p>
          <a:p>
            <a:endParaRPr lang="en-US" sz="1200" dirty="0">
              <a:solidFill>
                <a:schemeClr val="bg1"/>
              </a:solidFill>
              <a:latin typeface="Proxima Nova Regular"/>
              <a:cs typeface="Proxima Nova 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471" y="1105633"/>
            <a:ext cx="4557059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ONLINE SHOPPING IS ON THE RISE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2963" y="3274441"/>
            <a:ext cx="2383602" cy="9910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6000" dirty="0">
                <a:solidFill>
                  <a:schemeClr val="bg1"/>
                </a:solidFill>
                <a:latin typeface="Arial Black"/>
                <a:cs typeface="Arial Black"/>
              </a:rPr>
              <a:t>16.4</a:t>
            </a:r>
            <a:r>
              <a:rPr lang="en-US" sz="3000" dirty="0">
                <a:solidFill>
                  <a:schemeClr val="bg1"/>
                </a:solidFill>
                <a:latin typeface="Arial Black"/>
                <a:cs typeface="Arial Black"/>
              </a:rPr>
              <a:t>%</a:t>
            </a:r>
          </a:p>
          <a:p>
            <a:pPr algn="r">
              <a:lnSpc>
                <a:spcPct val="80000"/>
              </a:lnSpc>
            </a:pP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Increase in online shopping sales between 2016 and 2017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6" y="570339"/>
            <a:ext cx="153464" cy="102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9777" y="1141317"/>
            <a:ext cx="2476788" cy="14865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6000" dirty="0">
                <a:solidFill>
                  <a:schemeClr val="bg1"/>
                </a:solidFill>
                <a:latin typeface="Arial Black"/>
                <a:cs typeface="Arial Black"/>
              </a:rPr>
              <a:t>$93.8</a:t>
            </a:r>
            <a:r>
              <a:rPr lang="en-US" sz="3000" dirty="0">
                <a:solidFill>
                  <a:schemeClr val="bg1"/>
                </a:solidFill>
                <a:latin typeface="Arial Black"/>
                <a:cs typeface="Arial Black"/>
              </a:rPr>
              <a:t>Billion</a:t>
            </a:r>
          </a:p>
          <a:p>
            <a:pPr algn="r">
              <a:lnSpc>
                <a:spcPct val="80000"/>
              </a:lnSpc>
            </a:pPr>
            <a:r>
              <a:rPr lang="en-US" sz="1400" dirty="0">
                <a:solidFill>
                  <a:schemeClr val="bg1"/>
                </a:solidFill>
                <a:latin typeface="Proxima Nova Regular"/>
                <a:cs typeface="Proxima Nova Regular"/>
              </a:rPr>
              <a:t>Was spent via online shopping during the 2016 holiday season! Up </a:t>
            </a:r>
            <a:r>
              <a:rPr lang="en-US" sz="1400" b="1" dirty="0">
                <a:solidFill>
                  <a:schemeClr val="bg1"/>
                </a:solidFill>
                <a:latin typeface="Proxima Nova Regular"/>
                <a:cs typeface="Proxima Nova Regular"/>
              </a:rPr>
              <a:t>14.3% </a:t>
            </a:r>
            <a:r>
              <a:rPr lang="en-US" sz="1400" dirty="0">
                <a:solidFill>
                  <a:schemeClr val="bg1"/>
                </a:solidFill>
                <a:latin typeface="Proxima Nova Regular"/>
                <a:cs typeface="Proxima Nova Regular"/>
              </a:rPr>
              <a:t>from 2015.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4</a:t>
            </a:fld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7522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5143501"/>
          </a:xfrm>
        </p:spPr>
      </p:pic>
      <p:sp>
        <p:nvSpPr>
          <p:cNvPr id="6" name="TextBox 5"/>
          <p:cNvSpPr txBox="1"/>
          <p:nvPr/>
        </p:nvSpPr>
        <p:spPr>
          <a:xfrm>
            <a:off x="680567" y="1737358"/>
            <a:ext cx="4897273" cy="3107764"/>
          </a:xfrm>
          <a:prstGeom prst="rect">
            <a:avLst/>
          </a:prstGeom>
          <a:noFill/>
        </p:spPr>
        <p:txBody>
          <a:bodyPr wrap="square" lIns="0" tIns="0" rIns="0" bIns="0" numCol="2" spcCol="274320" rtlCol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545456"/>
                </a:solidFill>
                <a:latin typeface="Arial"/>
                <a:cs typeface="Arial"/>
              </a:rPr>
              <a:t>CLOTHES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  <a:latin typeface="Arial"/>
                <a:cs typeface="Arial"/>
              </a:rPr>
              <a:t>The average family gets rid of over 200 pounds of clothes per year!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solidFill>
                <a:srgbClr val="545456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545456"/>
                </a:solidFill>
                <a:latin typeface="Arial"/>
                <a:cs typeface="Arial"/>
              </a:rPr>
              <a:t>TOYS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  <a:latin typeface="Arial"/>
                <a:cs typeface="Arial"/>
              </a:rPr>
              <a:t>3% of the world’s children live in the US, BUT they own 40% of the world’s toys</a:t>
            </a:r>
          </a:p>
          <a:p>
            <a:pPr marL="171450" indent="-171450">
              <a:buFont typeface="Arial" charset="0"/>
              <a:buChar char="•"/>
            </a:pPr>
            <a:endParaRPr lang="en-US" sz="1100" dirty="0">
              <a:solidFill>
                <a:srgbClr val="545456"/>
              </a:solidFill>
              <a:latin typeface="Arial"/>
              <a:cs typeface="Arial"/>
            </a:endParaRPr>
          </a:p>
          <a:p>
            <a:endParaRPr lang="en-US" sz="1100" dirty="0">
              <a:solidFill>
                <a:srgbClr val="545456"/>
              </a:solidFill>
              <a:latin typeface="Arial"/>
              <a:cs typeface="Arial"/>
            </a:endParaRPr>
          </a:p>
          <a:p>
            <a:endParaRPr lang="en-US" sz="1100" dirty="0">
              <a:solidFill>
                <a:srgbClr val="545456"/>
              </a:solidFill>
              <a:latin typeface="Arial"/>
              <a:cs typeface="Arial"/>
            </a:endParaRPr>
          </a:p>
          <a:p>
            <a:endParaRPr lang="en-US" sz="1100" dirty="0">
              <a:solidFill>
                <a:srgbClr val="545456"/>
              </a:solidFill>
              <a:latin typeface="Arial"/>
              <a:cs typeface="Arial"/>
            </a:endParaRPr>
          </a:p>
          <a:p>
            <a:endParaRPr lang="en-US" sz="1100" dirty="0">
              <a:solidFill>
                <a:srgbClr val="545456"/>
              </a:solidFill>
              <a:latin typeface="Arial"/>
              <a:cs typeface="Arial"/>
            </a:endParaRPr>
          </a:p>
          <a:p>
            <a:endParaRPr lang="en-US" sz="1100" dirty="0">
              <a:solidFill>
                <a:srgbClr val="545456"/>
              </a:solidFill>
              <a:latin typeface="Arial"/>
              <a:cs typeface="Arial"/>
            </a:endParaRPr>
          </a:p>
          <a:p>
            <a:endParaRPr lang="en-US" sz="1100" dirty="0">
              <a:solidFill>
                <a:srgbClr val="545456"/>
              </a:solidFill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545456"/>
                </a:solidFill>
                <a:latin typeface="Arial"/>
                <a:cs typeface="Arial"/>
              </a:rPr>
              <a:t>THINGS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  <a:latin typeface="Arial"/>
                <a:cs typeface="Arial"/>
              </a:rPr>
              <a:t>There are 5x more storage facilities in the US than there are Starbucks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  <a:latin typeface="Arial"/>
                <a:cs typeface="Arial"/>
              </a:rPr>
              <a:t>1 in 10 American homes uses a storage facility to store their excess stuff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  <a:latin typeface="Arial"/>
                <a:cs typeface="Arial"/>
              </a:rPr>
              <a:t>54% of us report being overwhelmed by clutter</a:t>
            </a:r>
          </a:p>
          <a:p>
            <a:endParaRPr lang="en-US" sz="1100" dirty="0">
              <a:solidFill>
                <a:srgbClr val="545456"/>
              </a:solidFill>
              <a:latin typeface="Arial"/>
              <a:cs typeface="Arial"/>
            </a:endParaRPr>
          </a:p>
          <a:p>
            <a:endParaRPr lang="en-US" sz="1100" dirty="0">
              <a:solidFill>
                <a:srgbClr val="545456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567" y="1094874"/>
            <a:ext cx="4557059" cy="3949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TOO MANY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rgbClr val="545456"/>
                </a:solidFill>
                <a:latin typeface="Arial"/>
                <a:cs typeface="Arial"/>
              </a:rPr>
              <a:pPr algn="r"/>
              <a:t>5</a:t>
            </a:fld>
            <a:r>
              <a:rPr lang="en-US" sz="8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1" y="569993"/>
            <a:ext cx="153464" cy="102309"/>
          </a:xfrm>
          <a:prstGeom prst="rect">
            <a:avLst/>
          </a:prstGeom>
        </p:spPr>
      </p:pic>
      <p:sp>
        <p:nvSpPr>
          <p:cNvPr id="9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We Have a Lot of Stuff</a:t>
            </a:r>
            <a:r>
              <a:rPr lang="mr-IN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sz="700" b="1" dirty="0">
              <a:solidFill>
                <a:srgbClr val="5A5A5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Startling Stats on What We Own</a:t>
            </a:r>
          </a:p>
        </p:txBody>
      </p:sp>
      <p:sp>
        <p:nvSpPr>
          <p:cNvPr id="11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66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12" name="TextBox 11"/>
          <p:cNvSpPr txBox="1"/>
          <p:nvPr/>
        </p:nvSpPr>
        <p:spPr>
          <a:xfrm>
            <a:off x="693421" y="1090729"/>
            <a:ext cx="4557059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rPr>
              <a:t>START </a:t>
            </a:r>
            <a:r>
              <a:rPr lang="en-US" sz="2800" b="1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rPr>
              <a:t>MARKETING </a:t>
            </a:r>
            <a:br>
              <a:rPr lang="en-US" sz="2800" b="1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800" b="1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rPr>
              <a:t>NOW</a:t>
            </a:r>
            <a:endParaRPr lang="en-US" sz="2800" b="1" dirty="0">
              <a:solidFill>
                <a:srgbClr val="54545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6</a:t>
            </a:fld>
            <a:r>
              <a:rPr lang="en-US" sz="800" dirty="0">
                <a:solidFill>
                  <a:schemeClr val="bg1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1935" y="2297539"/>
            <a:ext cx="4251684" cy="32886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545456"/>
                </a:solidFill>
              </a:rPr>
              <a:t>Black Friday</a:t>
            </a:r>
            <a:r>
              <a:rPr lang="en-US" sz="1400" dirty="0">
                <a:solidFill>
                  <a:srgbClr val="545456"/>
                </a:solidFill>
              </a:rPr>
              <a:t> – November 23</a:t>
            </a:r>
            <a:r>
              <a:rPr lang="en-US" sz="1400" baseline="30000" dirty="0">
                <a:solidFill>
                  <a:srgbClr val="545456"/>
                </a:solidFill>
              </a:rPr>
              <a:t>rd</a:t>
            </a:r>
            <a:r>
              <a:rPr lang="en-US" sz="1400" dirty="0">
                <a:solidFill>
                  <a:srgbClr val="545456"/>
                </a:solidFill>
              </a:rPr>
              <a:t> 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545456"/>
                </a:solidFill>
              </a:rPr>
              <a:t>Small Business Saturday</a:t>
            </a:r>
            <a:r>
              <a:rPr lang="en-US" sz="1400" dirty="0">
                <a:solidFill>
                  <a:srgbClr val="545456"/>
                </a:solidFill>
              </a:rPr>
              <a:t> – November 24</a:t>
            </a:r>
            <a:r>
              <a:rPr lang="en-US" sz="1400" baseline="30000" dirty="0">
                <a:solidFill>
                  <a:srgbClr val="545456"/>
                </a:solidFill>
              </a:rPr>
              <a:t>th</a:t>
            </a:r>
            <a:r>
              <a:rPr lang="en-US" sz="1400" dirty="0">
                <a:solidFill>
                  <a:srgbClr val="545456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545456"/>
                </a:solidFill>
              </a:rPr>
              <a:t>Cyber Monday </a:t>
            </a:r>
            <a:r>
              <a:rPr lang="en-US" sz="1400" dirty="0">
                <a:solidFill>
                  <a:srgbClr val="545456"/>
                </a:solidFill>
              </a:rPr>
              <a:t>– November 26</a:t>
            </a:r>
            <a:r>
              <a:rPr lang="en-US" sz="1400" baseline="30000" dirty="0">
                <a:solidFill>
                  <a:srgbClr val="545456"/>
                </a:solidFill>
              </a:rPr>
              <a:t>th</a:t>
            </a:r>
            <a:r>
              <a:rPr lang="en-US" sz="1400" dirty="0">
                <a:solidFill>
                  <a:srgbClr val="545456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545456"/>
                </a:solidFill>
              </a:rPr>
              <a:t>Super Saturday </a:t>
            </a:r>
            <a:r>
              <a:rPr lang="en-US" sz="1400" dirty="0">
                <a:solidFill>
                  <a:srgbClr val="545456"/>
                </a:solidFill>
              </a:rPr>
              <a:t>– December 22</a:t>
            </a:r>
            <a:r>
              <a:rPr lang="en-US" sz="1400" baseline="30000" dirty="0">
                <a:solidFill>
                  <a:srgbClr val="545456"/>
                </a:solidFill>
              </a:rPr>
              <a:t>nd</a:t>
            </a:r>
            <a:r>
              <a:rPr lang="en-US" sz="1400" dirty="0">
                <a:solidFill>
                  <a:srgbClr val="545456"/>
                </a:solidFill>
              </a:rPr>
              <a:t>  </a:t>
            </a:r>
            <a:endParaRPr lang="en-US" sz="1400" b="1" dirty="0">
              <a:solidFill>
                <a:srgbClr val="545456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545456"/>
                </a:solidFill>
              </a:rPr>
              <a:t>Hanukkah</a:t>
            </a:r>
            <a:r>
              <a:rPr lang="en-US" sz="1400" dirty="0">
                <a:solidFill>
                  <a:srgbClr val="545456"/>
                </a:solidFill>
              </a:rPr>
              <a:t> – December 2</a:t>
            </a:r>
            <a:r>
              <a:rPr lang="en-US" sz="1400" baseline="30000" dirty="0">
                <a:solidFill>
                  <a:srgbClr val="545456"/>
                </a:solidFill>
              </a:rPr>
              <a:t>nd</a:t>
            </a:r>
            <a:r>
              <a:rPr lang="en-US" sz="1400" dirty="0">
                <a:solidFill>
                  <a:srgbClr val="545456"/>
                </a:solidFill>
              </a:rPr>
              <a:t> – December 10</a:t>
            </a:r>
            <a:r>
              <a:rPr lang="en-US" sz="1400" baseline="30000" dirty="0">
                <a:solidFill>
                  <a:srgbClr val="545456"/>
                </a:solidFill>
              </a:rPr>
              <a:t>th</a:t>
            </a:r>
            <a:endParaRPr lang="en-US" sz="1400" dirty="0">
              <a:solidFill>
                <a:srgbClr val="545456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545456"/>
                </a:solidFill>
              </a:rPr>
              <a:t>Christmas Eve &amp; Christmas </a:t>
            </a:r>
            <a:r>
              <a:rPr lang="en-US" sz="1400" dirty="0">
                <a:solidFill>
                  <a:srgbClr val="545456"/>
                </a:solidFill>
              </a:rPr>
              <a:t>– are on Monday &amp; Tuesday this year, giving us one last chance to squeeze in one more weekend to shop. </a:t>
            </a:r>
            <a:endParaRPr lang="en-US" dirty="0">
              <a:solidFill>
                <a:srgbClr val="545456"/>
              </a:solidFill>
            </a:endParaRPr>
          </a:p>
        </p:txBody>
      </p:sp>
      <p:sp>
        <p:nvSpPr>
          <p:cNvPr id="14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rPr>
              <a:t>Start Marketing Now!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2018 Important Dates</a:t>
            </a:r>
          </a:p>
        </p:txBody>
      </p:sp>
      <p:sp>
        <p:nvSpPr>
          <p:cNvPr id="15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71" y="569993"/>
            <a:ext cx="153464" cy="1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7" y="0"/>
            <a:ext cx="9235440" cy="52279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92501" y="2937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-12289" y="-15174"/>
            <a:ext cx="9235441" cy="5227949"/>
          </a:xfrm>
          <a:prstGeom prst="rect">
            <a:avLst/>
          </a:prstGeom>
          <a:solidFill>
            <a:schemeClr val="tx1">
              <a:lumMod val="85000"/>
              <a:lumOff val="15000"/>
              <a:alpha val="3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6515" y="434034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6" y="570339"/>
            <a:ext cx="153464" cy="1023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3925" y="2462174"/>
            <a:ext cx="3011511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PUT YOUR PLAN INTO ACTION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339251"/>
              </p:ext>
            </p:extLst>
          </p:nvPr>
        </p:nvGraphicFramePr>
        <p:xfrm>
          <a:off x="4956386" y="672648"/>
          <a:ext cx="3590014" cy="3937329"/>
        </p:xfrm>
        <a:graphic>
          <a:graphicData uri="http://schemas.openxmlformats.org/drawingml/2006/table">
            <a:tbl>
              <a:tblPr bandRow="1"/>
              <a:tblGrid>
                <a:gridCol w="530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9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244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200"/>
                        </a:spcAft>
                        <a:defRPr sz="1800" b="0" i="0"/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R>
                    <a:lnT w="6350">
                      <a:solidFill>
                        <a:srgbClr val="FFFFFF"/>
                      </a:solidFill>
                      <a:prstDash val="sysDot"/>
                      <a:miter lim="400000"/>
                    </a:lnT>
                    <a:lnB w="6350" cap="flat" cmpd="sng" algn="ctr">
                      <a:solidFill>
                        <a:srgbClr val="FFFFFF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BAD18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indent="0" algn="ctr">
                        <a:lnSpc>
                          <a:spcPct val="100000"/>
                        </a:lnSpc>
                        <a:spcAft>
                          <a:spcPts val="200"/>
                        </a:spcAft>
                        <a:buClr>
                          <a:srgbClr val="FBAD18"/>
                        </a:buClr>
                        <a:buSzPct val="100000"/>
                        <a:buFont typeface="Arial"/>
                        <a:buNone/>
                        <a:tabLst>
                          <a:tab pos="180975" algn="l"/>
                          <a:tab pos="457200" algn="l"/>
                        </a:tabLst>
                        <a:defRPr sz="1800" b="0" i="0"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IDENTIFY YOUR AUDIENCE</a:t>
                      </a:r>
                      <a:endParaRPr lang="en-US" sz="1400" b="1" baseline="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R>
                    <a:lnT>
                      <a:solidFill>
                        <a:srgbClr val="A7A7A7"/>
                      </a:solidFill>
                      <a:prstDash val="sysDot"/>
                      <a:miter lim="400000"/>
                    </a:lnT>
                    <a:lnB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44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200"/>
                        </a:spcAft>
                        <a:defRPr sz="1800" b="0" i="0"/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>
                      <a:solidFill>
                        <a:srgbClr val="A7A7A7"/>
                      </a:solidFill>
                      <a:prstDash val="sysDot"/>
                      <a:miter lim="400000"/>
                    </a:lnL>
                    <a:lnR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solidFill>
                      <a:srgbClr val="FBAD1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FBAD18"/>
                        </a:buClr>
                        <a:buSzPct val="100000"/>
                        <a:buFont typeface="Arial"/>
                        <a:buNone/>
                        <a:tabLst>
                          <a:tab pos="180975" algn="l"/>
                          <a:tab pos="457200" algn="l"/>
                        </a:tabLst>
                        <a:defRPr sz="1800" b="0" i="0"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CREATE YOUR GIFT</a:t>
                      </a:r>
                    </a:p>
                  </a:txBody>
                  <a:tcPr marL="0" marR="0" marT="0" marB="0" anchor="ctr" horzOverflow="overflow">
                    <a:lnL>
                      <a:solidFill>
                        <a:srgbClr val="A7A7A7"/>
                      </a:solidFill>
                      <a:prstDash val="sysDot"/>
                      <a:miter lim="400000"/>
                    </a:lnL>
                    <a:lnR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R>
                    <a:lnT>
                      <a:solidFill>
                        <a:srgbClr val="A7A7A7"/>
                      </a:solidFill>
                      <a:prstDash val="sysDot"/>
                      <a:miter lim="400000"/>
                    </a:lnT>
                    <a:lnB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244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200"/>
                        </a:spcAft>
                        <a:defRPr sz="1800" b="0" i="0"/>
                      </a:pPr>
                      <a:r>
                        <a:rPr lang="en-US" sz="3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dirty="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>
                    <a:lnL>
                      <a:solidFill>
                        <a:srgbClr val="A7A7A7"/>
                      </a:solidFill>
                      <a:prstDash val="sysDot"/>
                      <a:miter lim="400000"/>
                    </a:lnL>
                    <a:lnR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T>
                    <a:lnB w="6350">
                      <a:solidFill>
                        <a:srgbClr val="FFFFFF"/>
                      </a:solidFill>
                      <a:prstDash val="sysDot"/>
                      <a:miter lim="400000"/>
                    </a:lnB>
                    <a:solidFill>
                      <a:srgbClr val="FBAD18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>
                          <a:srgbClr val="FBAD18"/>
                        </a:buClr>
                        <a:buSzPct val="100000"/>
                        <a:buFont typeface="Arial"/>
                        <a:buNone/>
                        <a:tabLst>
                          <a:tab pos="180975" algn="l"/>
                          <a:tab pos="457200" algn="l"/>
                        </a:tabLst>
                        <a:defRPr sz="1800" b="0" i="0"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ROLLOUT YOUR</a:t>
                      </a:r>
                      <a:r>
                        <a:rPr lang="en-GB" sz="1400" b="1" baseline="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CONTENT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45720" marR="45720" anchor="ctr" horzOverflow="overflow">
                    <a:lnL>
                      <a:solidFill>
                        <a:srgbClr val="A7A7A7"/>
                      </a:solidFill>
                      <a:prstDash val="sysDot"/>
                      <a:miter lim="400000"/>
                    </a:lnL>
                    <a:lnR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R>
                    <a:lnT>
                      <a:solidFill>
                        <a:srgbClr val="A7A7A7"/>
                      </a:solidFill>
                      <a:prstDash val="sysDot"/>
                      <a:miter lim="400000"/>
                    </a:lnT>
                    <a:lnB w="9525" cap="flat" cmpd="sng" algn="ctr">
                      <a:solidFill>
                        <a:srgbClr val="A7A7A7"/>
                      </a:solidFill>
                      <a:prstDash val="sysDot"/>
                      <a:miter lim="400000"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079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412" y="0"/>
            <a:ext cx="4691867" cy="5143500"/>
          </a:xfrm>
        </p:spPr>
      </p:pic>
      <p:sp>
        <p:nvSpPr>
          <p:cNvPr id="3" name="Rectangle 2"/>
          <p:cNvSpPr/>
          <p:nvPr/>
        </p:nvSpPr>
        <p:spPr>
          <a:xfrm>
            <a:off x="0" y="0"/>
            <a:ext cx="4533413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6" y="570339"/>
            <a:ext cx="153464" cy="102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chemeClr val="bg1"/>
                </a:solidFill>
                <a:latin typeface="Arial"/>
                <a:cs typeface="Arial"/>
              </a:rPr>
              <a:pPr algn="r"/>
              <a:t>8</a:t>
            </a:fld>
            <a:r>
              <a:rPr lang="en-US" sz="800" dirty="0">
                <a:solidFill>
                  <a:srgbClr val="545456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6940" y="226969"/>
            <a:ext cx="5350342" cy="6232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5000" dirty="0">
                <a:solidFill>
                  <a:srgbClr val="545456">
                    <a:alpha val="58000"/>
                  </a:srgbClr>
                </a:solidFill>
                <a:latin typeface="Arial Black"/>
                <a:cs typeface="Arial Black"/>
              </a:rPr>
              <a:t>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17" y="569993"/>
            <a:ext cx="153464" cy="1023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1783" y="1124710"/>
            <a:ext cx="4557059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IDENTIFY YOUR AUDIENCE</a:t>
            </a:r>
          </a:p>
        </p:txBody>
      </p:sp>
      <p:sp>
        <p:nvSpPr>
          <p:cNvPr id="12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Identify Your Audience</a:t>
            </a:r>
          </a:p>
        </p:txBody>
      </p:sp>
      <p:sp>
        <p:nvSpPr>
          <p:cNvPr id="17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239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93422" y="1163506"/>
            <a:ext cx="3965075" cy="7755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800" b="1">
                <a:solidFill>
                  <a:srgbClr val="5454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IDENTIFY YOUR AUDIENCE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10561" y="4722011"/>
            <a:ext cx="371649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77DC642-BF19-6549-89E3-CC652EA273B2}" type="slidenum">
              <a:rPr lang="en-US" sz="800" smtClean="0">
                <a:solidFill>
                  <a:srgbClr val="545456"/>
                </a:solidFill>
                <a:latin typeface="Arial"/>
                <a:cs typeface="Arial"/>
              </a:rPr>
              <a:pPr algn="r"/>
              <a:t>9</a:t>
            </a:fld>
            <a:r>
              <a:rPr lang="en-US" sz="800" dirty="0">
                <a:solidFill>
                  <a:srgbClr val="545456"/>
                </a:solidFill>
                <a:latin typeface="Arial"/>
                <a:cs typeface="Arial"/>
              </a:rPr>
              <a:t>  </a:t>
            </a:r>
          </a:p>
        </p:txBody>
      </p:sp>
      <p:sp>
        <p:nvSpPr>
          <p:cNvPr id="12" name="Shape 1193"/>
          <p:cNvSpPr/>
          <p:nvPr/>
        </p:nvSpPr>
        <p:spPr>
          <a:xfrm>
            <a:off x="693421" y="541829"/>
            <a:ext cx="7617460" cy="402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609600">
              <a:lnSpc>
                <a:spcPct val="120000"/>
              </a:lnSpc>
              <a:defRPr sz="1000">
                <a:solidFill>
                  <a:srgbClr val="FFFFFF"/>
                </a:solidFill>
                <a:latin typeface="Proxima Nova Bold"/>
                <a:ea typeface="Proxima Nova Bold"/>
                <a:cs typeface="Proxima Nova Bold"/>
                <a:sym typeface="Proxima Nova Bold"/>
              </a:defRPr>
            </a:pPr>
            <a:r>
              <a:rPr lang="en-US" sz="700" b="1" dirty="0">
                <a:solidFill>
                  <a:srgbClr val="5A5A59"/>
                </a:solidFill>
                <a:latin typeface="Arial" charset="0"/>
                <a:ea typeface="Arial" charset="0"/>
                <a:cs typeface="Arial" charset="0"/>
              </a:rPr>
              <a:t>Identify Your Audience</a:t>
            </a:r>
          </a:p>
          <a:p>
            <a:pPr>
              <a:lnSpc>
                <a:spcPct val="120000"/>
              </a:lnSpc>
              <a:defRPr sz="2000">
                <a:solidFill>
                  <a:srgbClr val="E8A433"/>
                </a:solidFill>
                <a:latin typeface="Proxima Nova Regular"/>
                <a:ea typeface="Proxima Nova Regular"/>
                <a:cs typeface="Proxima Nova Regular"/>
                <a:sym typeface="Proxima Nova Regular"/>
              </a:defRPr>
            </a:pPr>
            <a:r>
              <a:rPr lang="en-US" sz="1200" dirty="0">
                <a:solidFill>
                  <a:srgbClr val="FFC001"/>
                </a:solidFill>
                <a:latin typeface="Arial" charset="0"/>
                <a:ea typeface="Arial" charset="0"/>
                <a:cs typeface="Arial" charset="0"/>
              </a:rPr>
              <a:t>Segmenting &amp; Motivation</a:t>
            </a:r>
          </a:p>
        </p:txBody>
      </p:sp>
      <p:sp>
        <p:nvSpPr>
          <p:cNvPr id="16" name="Shape 18"/>
          <p:cNvSpPr/>
          <p:nvPr/>
        </p:nvSpPr>
        <p:spPr>
          <a:xfrm flipH="1">
            <a:off x="-457048" y="2067559"/>
            <a:ext cx="680567" cy="81280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" name="Shape 19"/>
          <p:cNvSpPr/>
          <p:nvPr/>
        </p:nvSpPr>
        <p:spPr>
          <a:xfrm flipH="1">
            <a:off x="1757678" y="-207075"/>
            <a:ext cx="609601" cy="650381"/>
          </a:xfrm>
          <a:prstGeom prst="line">
            <a:avLst/>
          </a:prstGeom>
          <a:ln w="12700">
            <a:solidFill>
              <a:srgbClr val="FBAD18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93421" y="2117147"/>
            <a:ext cx="5571456" cy="2104180"/>
          </a:xfrm>
          <a:prstGeom prst="rect">
            <a:avLst/>
          </a:prstGeom>
        </p:spPr>
        <p:txBody>
          <a:bodyPr numCol="1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200" dirty="0">
                <a:solidFill>
                  <a:srgbClr val="545456"/>
                </a:solidFill>
              </a:rPr>
              <a:t>How should we segment buyers?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</a:rPr>
              <a:t>New vs. Returning customers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</a:rPr>
              <a:t>Early buyers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</a:rPr>
              <a:t>By child age/sport/gender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</a:rPr>
              <a:t>Determine what works for you!</a:t>
            </a:r>
          </a:p>
          <a:p>
            <a:pPr marL="400050" lvl="1" indent="0">
              <a:buNone/>
            </a:pPr>
            <a:endParaRPr lang="en-US" sz="1200" dirty="0">
              <a:solidFill>
                <a:srgbClr val="54545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200" dirty="0">
                <a:solidFill>
                  <a:srgbClr val="545456"/>
                </a:solidFill>
              </a:rPr>
              <a:t>What motivates your buyers?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</a:rPr>
              <a:t>Why do they register?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</a:rPr>
              <a:t>What will they gain?</a:t>
            </a:r>
          </a:p>
          <a:p>
            <a:pPr marL="857250" lvl="1" indent="-457200">
              <a:buFont typeface="Arial" charset="0"/>
              <a:buChar char="•"/>
            </a:pPr>
            <a:r>
              <a:rPr lang="en-US" sz="1200" dirty="0">
                <a:solidFill>
                  <a:srgbClr val="545456"/>
                </a:solidFill>
              </a:rPr>
              <a:t>How are you different?</a:t>
            </a:r>
          </a:p>
        </p:txBody>
      </p:sp>
      <p:pic>
        <p:nvPicPr>
          <p:cNvPr id="15" name="Picture Placeholder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412" y="0"/>
            <a:ext cx="46918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2752"/>
      </p:ext>
    </p:extLst>
  </p:cSld>
  <p:clrMapOvr>
    <a:masterClrMapping/>
  </p:clrMapOvr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144922</TotalTime>
  <Words>2916</Words>
  <Application>Microsoft Macintosh PowerPoint</Application>
  <PresentationFormat>On-screen Show (16:9)</PresentationFormat>
  <Paragraphs>272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Lucida Grande</vt:lpstr>
      <vt:lpstr>Proxima Nova Regular</vt:lpstr>
      <vt:lpstr>Proxima Nova Rg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ACTIVE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Active</dc:creator>
  <cp:lastModifiedBy>Tilton, Megan</cp:lastModifiedBy>
  <cp:revision>1279</cp:revision>
  <dcterms:created xsi:type="dcterms:W3CDTF">2015-07-07T16:17:30Z</dcterms:created>
  <dcterms:modified xsi:type="dcterms:W3CDTF">2019-02-21T17:19:11Z</dcterms:modified>
</cp:coreProperties>
</file>